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83" r:id="rId9"/>
    <p:sldId id="263" r:id="rId10"/>
    <p:sldId id="279" r:id="rId11"/>
    <p:sldId id="264" r:id="rId12"/>
    <p:sldId id="281" r:id="rId13"/>
    <p:sldId id="282" r:id="rId14"/>
    <p:sldId id="266" r:id="rId15"/>
    <p:sldId id="267" r:id="rId16"/>
    <p:sldId id="269" r:id="rId17"/>
    <p:sldId id="268" r:id="rId18"/>
    <p:sldId id="270" r:id="rId19"/>
    <p:sldId id="271" r:id="rId20"/>
    <p:sldId id="284" r:id="rId21"/>
    <p:sldId id="286" r:id="rId22"/>
    <p:sldId id="290" r:id="rId23"/>
    <p:sldId id="273" r:id="rId24"/>
    <p:sldId id="291" r:id="rId25"/>
    <p:sldId id="274" r:id="rId26"/>
    <p:sldId id="275" r:id="rId27"/>
    <p:sldId id="277" r:id="rId2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912"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8F97E0C-8295-472C-8967-F2624BB5A78A}" type="datetimeFigureOut">
              <a:rPr lang="en-US" smtClean="0"/>
              <a:t>4/7/2024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BEF3D152-4012-4EA4-9633-4C067E5B271A}" type="slidenum">
              <a:rPr lang="en-US" smtClean="0"/>
              <a:t>‹#›</a:t>
            </a:fld>
            <a:endParaRPr lang="en-US"/>
          </a:p>
        </p:txBody>
      </p:sp>
    </p:spTree>
    <p:extLst>
      <p:ext uri="{BB962C8B-B14F-4D97-AF65-F5344CB8AC3E}">
        <p14:creationId xmlns:p14="http://schemas.microsoft.com/office/powerpoint/2010/main" val="2528834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F3D152-4012-4EA4-9633-4C067E5B271A}" type="slidenum">
              <a:rPr lang="en-US" smtClean="0"/>
              <a:t>8</a:t>
            </a:fld>
            <a:endParaRPr lang="en-US"/>
          </a:p>
        </p:txBody>
      </p:sp>
    </p:spTree>
    <p:extLst>
      <p:ext uri="{BB962C8B-B14F-4D97-AF65-F5344CB8AC3E}">
        <p14:creationId xmlns:p14="http://schemas.microsoft.com/office/powerpoint/2010/main" val="330404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F3D152-4012-4EA4-9633-4C067E5B271A}" type="slidenum">
              <a:rPr lang="en-US" smtClean="0"/>
              <a:t>23</a:t>
            </a:fld>
            <a:endParaRPr lang="en-US"/>
          </a:p>
        </p:txBody>
      </p:sp>
    </p:spTree>
    <p:extLst>
      <p:ext uri="{BB962C8B-B14F-4D97-AF65-F5344CB8AC3E}">
        <p14:creationId xmlns:p14="http://schemas.microsoft.com/office/powerpoint/2010/main" val="3381025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9139B-CF4A-BD11-AC38-C3237AAEC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69962F-C6C6-89E0-390F-391D1097EE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35442-90EA-08E2-6C82-1E0B1815B3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B88BD7-9D22-2274-88C5-4DB24B559214}"/>
              </a:ext>
            </a:extLst>
          </p:cNvPr>
          <p:cNvSpPr>
            <a:spLocks noGrp="1"/>
          </p:cNvSpPr>
          <p:nvPr>
            <p:ph type="sldNum" sz="quarter" idx="5"/>
          </p:nvPr>
        </p:nvSpPr>
        <p:spPr/>
        <p:txBody>
          <a:bodyPr/>
          <a:lstStyle/>
          <a:p>
            <a:fld id="{BEF3D152-4012-4EA4-9633-4C067E5B271A}" type="slidenum">
              <a:rPr lang="en-US" smtClean="0"/>
              <a:t>24</a:t>
            </a:fld>
            <a:endParaRPr lang="en-US"/>
          </a:p>
        </p:txBody>
      </p:sp>
    </p:spTree>
    <p:extLst>
      <p:ext uri="{BB962C8B-B14F-4D97-AF65-F5344CB8AC3E}">
        <p14:creationId xmlns:p14="http://schemas.microsoft.com/office/powerpoint/2010/main" val="713008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1">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1">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1">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546852" y="2120258"/>
            <a:ext cx="5701665" cy="436880"/>
          </a:xfrm>
          <a:prstGeom prst="rect">
            <a:avLst/>
          </a:prstGeom>
        </p:spPr>
        <p:txBody>
          <a:bodyPr wrap="square" lIns="0" tIns="0" rIns="0" bIns="0">
            <a:spAutoFit/>
          </a:bodyPr>
          <a:lstStyle>
            <a:lvl1pPr>
              <a:defRPr sz="2700" b="1" i="1">
                <a:solidFill>
                  <a:schemeClr val="tx1"/>
                </a:solidFill>
                <a:latin typeface="Calibri"/>
                <a:cs typeface="Calibri"/>
              </a:defRPr>
            </a:lvl1pPr>
          </a:lstStyle>
          <a:p>
            <a:endParaRPr/>
          </a:p>
        </p:txBody>
      </p:sp>
      <p:sp>
        <p:nvSpPr>
          <p:cNvPr id="3" name="Holder 3"/>
          <p:cNvSpPr>
            <a:spLocks noGrp="1"/>
          </p:cNvSpPr>
          <p:nvPr>
            <p:ph type="body" idx="1"/>
          </p:nvPr>
        </p:nvSpPr>
        <p:spPr>
          <a:xfrm>
            <a:off x="444500" y="1643285"/>
            <a:ext cx="11303000" cy="337121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4/7/2024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www.picpedia.org/highway-signs/c/commercial-real-estate.html" TargetMode="Externa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www.picpedia.org/highway-signs/c/commercial-real-estate.html" TargetMode="Externa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www.picpedia.org/highway-signs/c/commercial-real-estate.html"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www.picpedia.org/highway-signs/c/commercial-real-estate.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www.picpedia.org/highway-signs/c/commercial-real-estate.html"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www.picpedia.org/highway-signs/c/commercial-real-estate.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www.picpedia.org/highway-signs/c/commercial-real-estate.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www.picpedia.org/highway-signs/c/commercial-real-estate.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www.picpedia.org/highway-signs/c/commercial-real-estate.html"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www.picpedia.org/highway-signs/c/commercial-real-estate.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s://www.picpedia.org/highway-signs/c/commercial-real-estate.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picpedia.org/highway-signs/c/commercial-real-estate.html"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51051" y="1014703"/>
            <a:ext cx="5177155" cy="1937069"/>
          </a:xfrm>
          <a:prstGeom prst="rect">
            <a:avLst/>
          </a:prstGeom>
        </p:spPr>
        <p:txBody>
          <a:bodyPr vert="horz" wrap="square" lIns="0" tIns="89535" rIns="0" bIns="0" rtlCol="0">
            <a:spAutoFit/>
          </a:bodyPr>
          <a:lstStyle/>
          <a:p>
            <a:pPr marL="12700" marR="5080" indent="-635" algn="ctr">
              <a:lnSpc>
                <a:spcPts val="4750"/>
              </a:lnSpc>
              <a:spcBef>
                <a:spcPts val="705"/>
              </a:spcBef>
            </a:pPr>
            <a:r>
              <a:rPr sz="4400" b="0" i="0" spc="-50" dirty="0">
                <a:latin typeface="Calibri Light"/>
                <a:cs typeface="Calibri Light"/>
              </a:rPr>
              <a:t>PROPERTY </a:t>
            </a:r>
            <a:r>
              <a:rPr sz="4400" b="0" i="0" spc="-30" dirty="0">
                <a:latin typeface="Calibri Light"/>
                <a:cs typeface="Calibri Light"/>
              </a:rPr>
              <a:t>PRICE </a:t>
            </a:r>
            <a:r>
              <a:rPr sz="4400" b="0" i="0" spc="-25" dirty="0">
                <a:latin typeface="Calibri Light"/>
                <a:cs typeface="Calibri Light"/>
              </a:rPr>
              <a:t> </a:t>
            </a:r>
            <a:r>
              <a:rPr sz="4400" b="0" i="0" spc="-35" dirty="0">
                <a:latin typeface="Calibri Light"/>
                <a:cs typeface="Calibri Light"/>
              </a:rPr>
              <a:t>PREDICTION</a:t>
            </a:r>
            <a:r>
              <a:rPr lang="en-US" sz="4400" b="0" i="0" spc="-35" dirty="0">
                <a:latin typeface="Calibri Light"/>
                <a:cs typeface="Calibri Light"/>
              </a:rPr>
              <a:t> TO AGENCIES</a:t>
            </a:r>
            <a:endParaRPr sz="4400" dirty="0">
              <a:latin typeface="Calibri Light"/>
              <a:cs typeface="Calibri Light"/>
            </a:endParaRPr>
          </a:p>
        </p:txBody>
      </p:sp>
      <p:grpSp>
        <p:nvGrpSpPr>
          <p:cNvPr id="4" name="object 4"/>
          <p:cNvGrpSpPr/>
          <p:nvPr/>
        </p:nvGrpSpPr>
        <p:grpSpPr>
          <a:xfrm>
            <a:off x="530355" y="0"/>
            <a:ext cx="5556885" cy="6858000"/>
            <a:chOff x="530355" y="0"/>
            <a:chExt cx="5556885" cy="6858000"/>
          </a:xfrm>
        </p:grpSpPr>
        <p:sp>
          <p:nvSpPr>
            <p:cNvPr id="5" name="object 5"/>
            <p:cNvSpPr/>
            <p:nvPr/>
          </p:nvSpPr>
          <p:spPr>
            <a:xfrm>
              <a:off x="530355" y="0"/>
              <a:ext cx="1155700" cy="591820"/>
            </a:xfrm>
            <a:custGeom>
              <a:avLst/>
              <a:gdLst/>
              <a:ahLst/>
              <a:cxnLst/>
              <a:rect l="l" t="t" r="r" b="b"/>
              <a:pathLst>
                <a:path w="1155700" h="591820">
                  <a:moveTo>
                    <a:pt x="1153833" y="0"/>
                  </a:moveTo>
                  <a:lnTo>
                    <a:pt x="1346" y="0"/>
                  </a:lnTo>
                  <a:lnTo>
                    <a:pt x="0" y="13449"/>
                  </a:lnTo>
                  <a:lnTo>
                    <a:pt x="1914" y="60842"/>
                  </a:lnTo>
                  <a:lnTo>
                    <a:pt x="7559" y="107180"/>
                  </a:lnTo>
                  <a:lnTo>
                    <a:pt x="16786" y="152314"/>
                  </a:lnTo>
                  <a:lnTo>
                    <a:pt x="29446" y="196096"/>
                  </a:lnTo>
                  <a:lnTo>
                    <a:pt x="45390" y="238376"/>
                  </a:lnTo>
                  <a:lnTo>
                    <a:pt x="64470" y="279007"/>
                  </a:lnTo>
                  <a:lnTo>
                    <a:pt x="86536" y="317839"/>
                  </a:lnTo>
                  <a:lnTo>
                    <a:pt x="111442" y="354724"/>
                  </a:lnTo>
                  <a:lnTo>
                    <a:pt x="139037" y="389513"/>
                  </a:lnTo>
                  <a:lnTo>
                    <a:pt x="169173" y="422057"/>
                  </a:lnTo>
                  <a:lnTo>
                    <a:pt x="201702" y="452207"/>
                  </a:lnTo>
                  <a:lnTo>
                    <a:pt x="236474" y="479816"/>
                  </a:lnTo>
                  <a:lnTo>
                    <a:pt x="273342" y="504733"/>
                  </a:lnTo>
                  <a:lnTo>
                    <a:pt x="312156" y="526810"/>
                  </a:lnTo>
                  <a:lnTo>
                    <a:pt x="352769" y="545899"/>
                  </a:lnTo>
                  <a:lnTo>
                    <a:pt x="395030" y="561851"/>
                  </a:lnTo>
                  <a:lnTo>
                    <a:pt x="438792" y="574517"/>
                  </a:lnTo>
                  <a:lnTo>
                    <a:pt x="483906" y="583748"/>
                  </a:lnTo>
                  <a:lnTo>
                    <a:pt x="530223" y="589396"/>
                  </a:lnTo>
                  <a:lnTo>
                    <a:pt x="577596" y="591312"/>
                  </a:lnTo>
                  <a:lnTo>
                    <a:pt x="624968" y="589396"/>
                  </a:lnTo>
                  <a:lnTo>
                    <a:pt x="671285" y="583748"/>
                  </a:lnTo>
                  <a:lnTo>
                    <a:pt x="716399" y="574517"/>
                  </a:lnTo>
                  <a:lnTo>
                    <a:pt x="760161" y="561851"/>
                  </a:lnTo>
                  <a:lnTo>
                    <a:pt x="802422" y="545899"/>
                  </a:lnTo>
                  <a:lnTo>
                    <a:pt x="843035" y="526810"/>
                  </a:lnTo>
                  <a:lnTo>
                    <a:pt x="881849" y="504733"/>
                  </a:lnTo>
                  <a:lnTo>
                    <a:pt x="918717" y="479816"/>
                  </a:lnTo>
                  <a:lnTo>
                    <a:pt x="953489" y="452207"/>
                  </a:lnTo>
                  <a:lnTo>
                    <a:pt x="986018" y="422057"/>
                  </a:lnTo>
                  <a:lnTo>
                    <a:pt x="1016154" y="389513"/>
                  </a:lnTo>
                  <a:lnTo>
                    <a:pt x="1043749" y="354724"/>
                  </a:lnTo>
                  <a:lnTo>
                    <a:pt x="1068655" y="317839"/>
                  </a:lnTo>
                  <a:lnTo>
                    <a:pt x="1090721" y="279007"/>
                  </a:lnTo>
                  <a:lnTo>
                    <a:pt x="1109801" y="238376"/>
                  </a:lnTo>
                  <a:lnTo>
                    <a:pt x="1125745" y="196096"/>
                  </a:lnTo>
                  <a:lnTo>
                    <a:pt x="1138405" y="152314"/>
                  </a:lnTo>
                  <a:lnTo>
                    <a:pt x="1147632" y="107180"/>
                  </a:lnTo>
                  <a:lnTo>
                    <a:pt x="1153277" y="60842"/>
                  </a:lnTo>
                  <a:lnTo>
                    <a:pt x="1155192" y="13449"/>
                  </a:lnTo>
                  <a:lnTo>
                    <a:pt x="1153833" y="0"/>
                  </a:lnTo>
                  <a:close/>
                </a:path>
              </a:pathLst>
            </a:custGeom>
            <a:solidFill>
              <a:srgbClr val="C8482C"/>
            </a:solidFill>
          </p:spPr>
          <p:txBody>
            <a:bodyPr wrap="square" lIns="0" tIns="0" rIns="0" bIns="0" rtlCol="0"/>
            <a:lstStyle/>
            <a:p>
              <a:endParaRPr/>
            </a:p>
          </p:txBody>
        </p:sp>
        <p:sp>
          <p:nvSpPr>
            <p:cNvPr id="6" name="object 6"/>
            <p:cNvSpPr/>
            <p:nvPr/>
          </p:nvSpPr>
          <p:spPr>
            <a:xfrm>
              <a:off x="4349495" y="0"/>
              <a:ext cx="1737360" cy="960119"/>
            </a:xfrm>
            <a:custGeom>
              <a:avLst/>
              <a:gdLst/>
              <a:ahLst/>
              <a:cxnLst/>
              <a:rect l="l" t="t" r="r" b="b"/>
              <a:pathLst>
                <a:path w="1737360" h="960119">
                  <a:moveTo>
                    <a:pt x="1737360" y="0"/>
                  </a:moveTo>
                  <a:lnTo>
                    <a:pt x="1613535" y="0"/>
                  </a:lnTo>
                  <a:lnTo>
                    <a:pt x="1613535" y="790752"/>
                  </a:lnTo>
                  <a:lnTo>
                    <a:pt x="247294" y="0"/>
                  </a:lnTo>
                  <a:lnTo>
                    <a:pt x="0" y="0"/>
                  </a:lnTo>
                  <a:lnTo>
                    <a:pt x="1644497" y="951826"/>
                  </a:lnTo>
                  <a:lnTo>
                    <a:pt x="1651774" y="955422"/>
                  </a:lnTo>
                  <a:lnTo>
                    <a:pt x="1659424" y="958021"/>
                  </a:lnTo>
                  <a:lnTo>
                    <a:pt x="1667348" y="959595"/>
                  </a:lnTo>
                  <a:lnTo>
                    <a:pt x="1675447" y="960119"/>
                  </a:lnTo>
                  <a:lnTo>
                    <a:pt x="1699544" y="955251"/>
                  </a:lnTo>
                  <a:lnTo>
                    <a:pt x="1719224" y="941974"/>
                  </a:lnTo>
                  <a:lnTo>
                    <a:pt x="1732493" y="922283"/>
                  </a:lnTo>
                  <a:lnTo>
                    <a:pt x="1737360" y="898169"/>
                  </a:lnTo>
                  <a:lnTo>
                    <a:pt x="1737360" y="0"/>
                  </a:lnTo>
                  <a:close/>
                </a:path>
              </a:pathLst>
            </a:custGeom>
            <a:solidFill>
              <a:srgbClr val="D48B2D"/>
            </a:solidFill>
          </p:spPr>
          <p:txBody>
            <a:bodyPr wrap="square" lIns="0" tIns="0" rIns="0" bIns="0" rtlCol="0"/>
            <a:lstStyle/>
            <a:p>
              <a:endParaRPr/>
            </a:p>
          </p:txBody>
        </p:sp>
        <p:sp>
          <p:nvSpPr>
            <p:cNvPr id="7" name="object 7"/>
            <p:cNvSpPr/>
            <p:nvPr/>
          </p:nvSpPr>
          <p:spPr>
            <a:xfrm>
              <a:off x="3697225" y="5718078"/>
              <a:ext cx="1772285" cy="1140460"/>
            </a:xfrm>
            <a:custGeom>
              <a:avLst/>
              <a:gdLst/>
              <a:ahLst/>
              <a:cxnLst/>
              <a:rect l="l" t="t" r="r" b="b"/>
              <a:pathLst>
                <a:path w="1772285" h="1140459">
                  <a:moveTo>
                    <a:pt x="209981" y="762914"/>
                  </a:moveTo>
                  <a:lnTo>
                    <a:pt x="160504" y="778552"/>
                  </a:lnTo>
                  <a:lnTo>
                    <a:pt x="124369" y="835978"/>
                  </a:lnTo>
                  <a:lnTo>
                    <a:pt x="101472" y="879981"/>
                  </a:lnTo>
                  <a:lnTo>
                    <a:pt x="79977" y="924658"/>
                  </a:lnTo>
                  <a:lnTo>
                    <a:pt x="59893" y="969975"/>
                  </a:lnTo>
                  <a:lnTo>
                    <a:pt x="0" y="1139926"/>
                  </a:lnTo>
                  <a:lnTo>
                    <a:pt x="134442" y="1139926"/>
                  </a:lnTo>
                  <a:lnTo>
                    <a:pt x="176872" y="1019556"/>
                  </a:lnTo>
                  <a:lnTo>
                    <a:pt x="195341" y="977874"/>
                  </a:lnTo>
                  <a:lnTo>
                    <a:pt x="215115" y="936783"/>
                  </a:lnTo>
                  <a:lnTo>
                    <a:pt x="236180" y="896312"/>
                  </a:lnTo>
                  <a:lnTo>
                    <a:pt x="258521" y="856488"/>
                  </a:lnTo>
                  <a:lnTo>
                    <a:pt x="265998" y="832397"/>
                  </a:lnTo>
                  <a:lnTo>
                    <a:pt x="252529" y="786525"/>
                  </a:lnTo>
                  <a:lnTo>
                    <a:pt x="217919" y="763816"/>
                  </a:lnTo>
                  <a:lnTo>
                    <a:pt x="209981" y="762914"/>
                  </a:lnTo>
                  <a:close/>
                </a:path>
                <a:path w="1772285" h="1140459">
                  <a:moveTo>
                    <a:pt x="838530" y="161251"/>
                  </a:moveTo>
                  <a:lnTo>
                    <a:pt x="770140" y="190835"/>
                  </a:lnTo>
                  <a:lnTo>
                    <a:pt x="726858" y="215086"/>
                  </a:lnTo>
                  <a:lnTo>
                    <a:pt x="684368" y="240654"/>
                  </a:lnTo>
                  <a:lnTo>
                    <a:pt x="642700" y="267519"/>
                  </a:lnTo>
                  <a:lnTo>
                    <a:pt x="601885" y="295659"/>
                  </a:lnTo>
                  <a:lnTo>
                    <a:pt x="561950" y="325056"/>
                  </a:lnTo>
                  <a:lnTo>
                    <a:pt x="522928" y="355690"/>
                  </a:lnTo>
                  <a:lnTo>
                    <a:pt x="484847" y="387540"/>
                  </a:lnTo>
                  <a:lnTo>
                    <a:pt x="462935" y="430863"/>
                  </a:lnTo>
                  <a:lnTo>
                    <a:pt x="465775" y="455013"/>
                  </a:lnTo>
                  <a:lnTo>
                    <a:pt x="488140" y="486373"/>
                  </a:lnTo>
                  <a:lnTo>
                    <a:pt x="526389" y="499059"/>
                  </a:lnTo>
                  <a:lnTo>
                    <a:pt x="526681" y="499059"/>
                  </a:lnTo>
                  <a:lnTo>
                    <a:pt x="568223" y="484009"/>
                  </a:lnTo>
                  <a:lnTo>
                    <a:pt x="608348" y="450536"/>
                  </a:lnTo>
                  <a:lnTo>
                    <a:pt x="649600" y="418528"/>
                  </a:lnTo>
                  <a:lnTo>
                    <a:pt x="691940" y="388014"/>
                  </a:lnTo>
                  <a:lnTo>
                    <a:pt x="735326" y="359021"/>
                  </a:lnTo>
                  <a:lnTo>
                    <a:pt x="779718" y="331577"/>
                  </a:lnTo>
                  <a:lnTo>
                    <a:pt x="825076" y="305709"/>
                  </a:lnTo>
                  <a:lnTo>
                    <a:pt x="871359" y="281444"/>
                  </a:lnTo>
                  <a:lnTo>
                    <a:pt x="891215" y="265859"/>
                  </a:lnTo>
                  <a:lnTo>
                    <a:pt x="903141" y="244613"/>
                  </a:lnTo>
                  <a:lnTo>
                    <a:pt x="906228" y="220449"/>
                  </a:lnTo>
                  <a:lnTo>
                    <a:pt x="899566" y="196113"/>
                  </a:lnTo>
                  <a:lnTo>
                    <a:pt x="888507" y="180513"/>
                  </a:lnTo>
                  <a:lnTo>
                    <a:pt x="873877" y="169248"/>
                  </a:lnTo>
                  <a:lnTo>
                    <a:pt x="856832" y="162700"/>
                  </a:lnTo>
                  <a:lnTo>
                    <a:pt x="838530" y="161251"/>
                  </a:lnTo>
                  <a:close/>
                </a:path>
                <a:path w="1772285" h="1140459">
                  <a:moveTo>
                    <a:pt x="1516037" y="0"/>
                  </a:moveTo>
                  <a:lnTo>
                    <a:pt x="1466470" y="1061"/>
                  </a:lnTo>
                  <a:lnTo>
                    <a:pt x="1416948" y="3656"/>
                  </a:lnTo>
                  <a:lnTo>
                    <a:pt x="1367507" y="7781"/>
                  </a:lnTo>
                  <a:lnTo>
                    <a:pt x="1318183" y="13436"/>
                  </a:lnTo>
                  <a:lnTo>
                    <a:pt x="1275911" y="37357"/>
                  </a:lnTo>
                  <a:lnTo>
                    <a:pt x="1262938" y="84137"/>
                  </a:lnTo>
                  <a:lnTo>
                    <a:pt x="1269980" y="106356"/>
                  </a:lnTo>
                  <a:lnTo>
                    <a:pt x="1284050" y="124055"/>
                  </a:lnTo>
                  <a:lnTo>
                    <a:pt x="1303424" y="135717"/>
                  </a:lnTo>
                  <a:lnTo>
                    <a:pt x="1326375" y="139827"/>
                  </a:lnTo>
                  <a:lnTo>
                    <a:pt x="1329182" y="139852"/>
                  </a:lnTo>
                  <a:lnTo>
                    <a:pt x="1331988" y="139687"/>
                  </a:lnTo>
                  <a:lnTo>
                    <a:pt x="1334770" y="139344"/>
                  </a:lnTo>
                  <a:lnTo>
                    <a:pt x="1386669" y="133505"/>
                  </a:lnTo>
                  <a:lnTo>
                    <a:pt x="1438703" y="129507"/>
                  </a:lnTo>
                  <a:lnTo>
                    <a:pt x="1490822" y="127351"/>
                  </a:lnTo>
                  <a:lnTo>
                    <a:pt x="1743373" y="127038"/>
                  </a:lnTo>
                  <a:lnTo>
                    <a:pt x="1746418" y="125604"/>
                  </a:lnTo>
                  <a:lnTo>
                    <a:pt x="1762957" y="107718"/>
                  </a:lnTo>
                  <a:lnTo>
                    <a:pt x="1771662" y="84035"/>
                  </a:lnTo>
                  <a:lnTo>
                    <a:pt x="1770492" y="58840"/>
                  </a:lnTo>
                  <a:lnTo>
                    <a:pt x="1742207" y="20283"/>
                  </a:lnTo>
                  <a:lnTo>
                    <a:pt x="1714030" y="11061"/>
                  </a:lnTo>
                  <a:lnTo>
                    <a:pt x="1664641" y="5998"/>
                  </a:lnTo>
                  <a:lnTo>
                    <a:pt x="1615157" y="2468"/>
                  </a:lnTo>
                  <a:lnTo>
                    <a:pt x="1565611" y="469"/>
                  </a:lnTo>
                  <a:lnTo>
                    <a:pt x="1516037" y="0"/>
                  </a:lnTo>
                  <a:close/>
                </a:path>
                <a:path w="1772285" h="1140459">
                  <a:moveTo>
                    <a:pt x="1743373" y="127038"/>
                  </a:moveTo>
                  <a:lnTo>
                    <a:pt x="1542978" y="127038"/>
                  </a:lnTo>
                  <a:lnTo>
                    <a:pt x="1595120" y="128569"/>
                  </a:lnTo>
                  <a:lnTo>
                    <a:pt x="1647201" y="131942"/>
                  </a:lnTo>
                  <a:lnTo>
                    <a:pt x="1699171" y="137160"/>
                  </a:lnTo>
                  <a:lnTo>
                    <a:pt x="1724378" y="135987"/>
                  </a:lnTo>
                  <a:lnTo>
                    <a:pt x="1743373" y="127038"/>
                  </a:lnTo>
                  <a:close/>
                </a:path>
              </a:pathLst>
            </a:custGeom>
            <a:solidFill>
              <a:srgbClr val="7B5FC5"/>
            </a:solidFill>
          </p:spPr>
          <p:txBody>
            <a:bodyPr wrap="square" lIns="0" tIns="0" rIns="0" bIns="0" rtlCol="0"/>
            <a:lstStyle/>
            <a:p>
              <a:endParaRPr/>
            </a:p>
          </p:txBody>
        </p:sp>
        <p:pic>
          <p:nvPicPr>
            <p:cNvPr id="8" name="object 8"/>
            <p:cNvPicPr/>
            <p:nvPr/>
          </p:nvPicPr>
          <p:blipFill>
            <a:blip r:embed="rId2" cstate="print"/>
            <a:stretch>
              <a:fillRect/>
            </a:stretch>
          </p:blipFill>
          <p:spPr>
            <a:xfrm>
              <a:off x="632459" y="604583"/>
              <a:ext cx="5173027" cy="5168900"/>
            </a:xfrm>
            <a:prstGeom prst="rect">
              <a:avLst/>
            </a:prstGeom>
          </p:spPr>
        </p:pic>
        <p:sp>
          <p:nvSpPr>
            <p:cNvPr id="9" name="object 9"/>
            <p:cNvSpPr/>
            <p:nvPr/>
          </p:nvSpPr>
          <p:spPr>
            <a:xfrm>
              <a:off x="4520183" y="6259067"/>
              <a:ext cx="1567180" cy="599440"/>
            </a:xfrm>
            <a:custGeom>
              <a:avLst/>
              <a:gdLst/>
              <a:ahLst/>
              <a:cxnLst/>
              <a:rect l="l" t="t" r="r" b="b"/>
              <a:pathLst>
                <a:path w="1567179" h="599440">
                  <a:moveTo>
                    <a:pt x="783336" y="0"/>
                  </a:moveTo>
                  <a:lnTo>
                    <a:pt x="733442" y="1470"/>
                  </a:lnTo>
                  <a:lnTo>
                    <a:pt x="684350" y="5826"/>
                  </a:lnTo>
                  <a:lnTo>
                    <a:pt x="636148" y="12982"/>
                  </a:lnTo>
                  <a:lnTo>
                    <a:pt x="588923" y="22851"/>
                  </a:lnTo>
                  <a:lnTo>
                    <a:pt x="542763" y="35349"/>
                  </a:lnTo>
                  <a:lnTo>
                    <a:pt x="497757" y="50391"/>
                  </a:lnTo>
                  <a:lnTo>
                    <a:pt x="453991" y="67890"/>
                  </a:lnTo>
                  <a:lnTo>
                    <a:pt x="411554" y="87762"/>
                  </a:lnTo>
                  <a:lnTo>
                    <a:pt x="370533" y="109922"/>
                  </a:lnTo>
                  <a:lnTo>
                    <a:pt x="331017" y="134283"/>
                  </a:lnTo>
                  <a:lnTo>
                    <a:pt x="293093" y="160761"/>
                  </a:lnTo>
                  <a:lnTo>
                    <a:pt x="256849" y="189269"/>
                  </a:lnTo>
                  <a:lnTo>
                    <a:pt x="222372" y="219724"/>
                  </a:lnTo>
                  <a:lnTo>
                    <a:pt x="189751" y="252038"/>
                  </a:lnTo>
                  <a:lnTo>
                    <a:pt x="159074" y="286128"/>
                  </a:lnTo>
                  <a:lnTo>
                    <a:pt x="130427" y="321907"/>
                  </a:lnTo>
                  <a:lnTo>
                    <a:pt x="103900" y="359291"/>
                  </a:lnTo>
                  <a:lnTo>
                    <a:pt x="79579" y="398193"/>
                  </a:lnTo>
                  <a:lnTo>
                    <a:pt x="57553" y="438528"/>
                  </a:lnTo>
                  <a:lnTo>
                    <a:pt x="37909" y="480212"/>
                  </a:lnTo>
                  <a:lnTo>
                    <a:pt x="0" y="598931"/>
                  </a:lnTo>
                  <a:lnTo>
                    <a:pt x="1566672" y="598931"/>
                  </a:lnTo>
                  <a:lnTo>
                    <a:pt x="1528749" y="480212"/>
                  </a:lnTo>
                  <a:lnTo>
                    <a:pt x="1509107" y="438528"/>
                  </a:lnTo>
                  <a:lnTo>
                    <a:pt x="1487083" y="398193"/>
                  </a:lnTo>
                  <a:lnTo>
                    <a:pt x="1462764" y="359291"/>
                  </a:lnTo>
                  <a:lnTo>
                    <a:pt x="1436237" y="321907"/>
                  </a:lnTo>
                  <a:lnTo>
                    <a:pt x="1407592" y="286128"/>
                  </a:lnTo>
                  <a:lnTo>
                    <a:pt x="1376915" y="252038"/>
                  </a:lnTo>
                  <a:lnTo>
                    <a:pt x="1344295" y="219724"/>
                  </a:lnTo>
                  <a:lnTo>
                    <a:pt x="1309820" y="189269"/>
                  </a:lnTo>
                  <a:lnTo>
                    <a:pt x="1273576" y="160761"/>
                  </a:lnTo>
                  <a:lnTo>
                    <a:pt x="1235652" y="134283"/>
                  </a:lnTo>
                  <a:lnTo>
                    <a:pt x="1196137" y="109922"/>
                  </a:lnTo>
                  <a:lnTo>
                    <a:pt x="1155116" y="87762"/>
                  </a:lnTo>
                  <a:lnTo>
                    <a:pt x="1112680" y="67890"/>
                  </a:lnTo>
                  <a:lnTo>
                    <a:pt x="1068914" y="50391"/>
                  </a:lnTo>
                  <a:lnTo>
                    <a:pt x="1023908" y="35349"/>
                  </a:lnTo>
                  <a:lnTo>
                    <a:pt x="977748" y="22851"/>
                  </a:lnTo>
                  <a:lnTo>
                    <a:pt x="930523" y="12982"/>
                  </a:lnTo>
                  <a:lnTo>
                    <a:pt x="882321" y="5826"/>
                  </a:lnTo>
                  <a:lnTo>
                    <a:pt x="833229" y="1470"/>
                  </a:lnTo>
                  <a:lnTo>
                    <a:pt x="783336" y="0"/>
                  </a:lnTo>
                  <a:close/>
                </a:path>
              </a:pathLst>
            </a:custGeom>
            <a:solidFill>
              <a:srgbClr val="96BD48"/>
            </a:solidFill>
          </p:spPr>
          <p:txBody>
            <a:bodyPr wrap="square" lIns="0" tIns="0" rIns="0" bIns="0" rtlCol="0"/>
            <a:lstStyle/>
            <a:p>
              <a:endParaRPr/>
            </a:p>
          </p:txBody>
        </p:sp>
      </p:grpSp>
      <p:sp>
        <p:nvSpPr>
          <p:cNvPr id="10" name="object 10"/>
          <p:cNvSpPr/>
          <p:nvPr/>
        </p:nvSpPr>
        <p:spPr>
          <a:xfrm>
            <a:off x="0" y="2916935"/>
            <a:ext cx="160020" cy="551815"/>
          </a:xfrm>
          <a:custGeom>
            <a:avLst/>
            <a:gdLst/>
            <a:ahLst/>
            <a:cxnLst/>
            <a:rect l="l" t="t" r="r" b="b"/>
            <a:pathLst>
              <a:path w="160020" h="551814">
                <a:moveTo>
                  <a:pt x="0" y="0"/>
                </a:moveTo>
                <a:lnTo>
                  <a:pt x="0" y="551688"/>
                </a:lnTo>
                <a:lnTo>
                  <a:pt x="17919" y="541997"/>
                </a:lnTo>
                <a:lnTo>
                  <a:pt x="58215" y="509947"/>
                </a:lnTo>
                <a:lnTo>
                  <a:pt x="92866" y="471979"/>
                </a:lnTo>
                <a:lnTo>
                  <a:pt x="121121" y="428837"/>
                </a:lnTo>
                <a:lnTo>
                  <a:pt x="142232" y="381270"/>
                </a:lnTo>
                <a:lnTo>
                  <a:pt x="155448" y="330023"/>
                </a:lnTo>
                <a:lnTo>
                  <a:pt x="160020" y="275844"/>
                </a:lnTo>
                <a:lnTo>
                  <a:pt x="155448" y="221664"/>
                </a:lnTo>
                <a:lnTo>
                  <a:pt x="142232" y="170417"/>
                </a:lnTo>
                <a:lnTo>
                  <a:pt x="121121" y="122850"/>
                </a:lnTo>
                <a:lnTo>
                  <a:pt x="92866" y="79708"/>
                </a:lnTo>
                <a:lnTo>
                  <a:pt x="58215" y="41740"/>
                </a:lnTo>
                <a:lnTo>
                  <a:pt x="17919" y="9690"/>
                </a:lnTo>
                <a:lnTo>
                  <a:pt x="0" y="0"/>
                </a:lnTo>
                <a:close/>
              </a:path>
            </a:pathLst>
          </a:custGeom>
          <a:solidFill>
            <a:srgbClr val="96BD48"/>
          </a:solidFill>
        </p:spPr>
        <p:txBody>
          <a:bodyPr wrap="square" lIns="0" tIns="0" rIns="0" bIns="0" rtlCol="0"/>
          <a:lstStyle/>
          <a:p>
            <a:endParaRPr/>
          </a:p>
        </p:txBody>
      </p:sp>
      <p:sp>
        <p:nvSpPr>
          <p:cNvPr id="11" name="object 11"/>
          <p:cNvSpPr/>
          <p:nvPr/>
        </p:nvSpPr>
        <p:spPr>
          <a:xfrm>
            <a:off x="3" y="5835396"/>
            <a:ext cx="1548765" cy="1022985"/>
          </a:xfrm>
          <a:custGeom>
            <a:avLst/>
            <a:gdLst/>
            <a:ahLst/>
            <a:cxnLst/>
            <a:rect l="l" t="t" r="r" b="b"/>
            <a:pathLst>
              <a:path w="1548765" h="1022984">
                <a:moveTo>
                  <a:pt x="1486458" y="0"/>
                </a:moveTo>
                <a:lnTo>
                  <a:pt x="0" y="0"/>
                </a:lnTo>
                <a:lnTo>
                  <a:pt x="0" y="123850"/>
                </a:lnTo>
                <a:lnTo>
                  <a:pt x="1424533" y="123850"/>
                </a:lnTo>
                <a:lnTo>
                  <a:pt x="1424533" y="1022603"/>
                </a:lnTo>
                <a:lnTo>
                  <a:pt x="1548384" y="1022603"/>
                </a:lnTo>
                <a:lnTo>
                  <a:pt x="1548384" y="61925"/>
                </a:lnTo>
                <a:lnTo>
                  <a:pt x="1543517" y="37820"/>
                </a:lnTo>
                <a:lnTo>
                  <a:pt x="1530246" y="18137"/>
                </a:lnTo>
                <a:lnTo>
                  <a:pt x="1510563" y="4866"/>
                </a:lnTo>
                <a:lnTo>
                  <a:pt x="1486458" y="0"/>
                </a:lnTo>
                <a:close/>
              </a:path>
            </a:pathLst>
          </a:custGeom>
          <a:solidFill>
            <a:srgbClr val="D48B2D"/>
          </a:solidFill>
        </p:spPr>
        <p:txBody>
          <a:bodyPr wrap="square" lIns="0" tIns="0" rIns="0" bIns="0" rtlCol="0"/>
          <a:lstStyle/>
          <a:p>
            <a:endParaRPr/>
          </a:p>
        </p:txBody>
      </p:sp>
      <p:sp>
        <p:nvSpPr>
          <p:cNvPr id="12" name="object 12"/>
          <p:cNvSpPr/>
          <p:nvPr/>
        </p:nvSpPr>
        <p:spPr>
          <a:xfrm>
            <a:off x="9884664" y="6658356"/>
            <a:ext cx="2307590" cy="200025"/>
          </a:xfrm>
          <a:custGeom>
            <a:avLst/>
            <a:gdLst/>
            <a:ahLst/>
            <a:cxnLst/>
            <a:rect l="l" t="t" r="r" b="b"/>
            <a:pathLst>
              <a:path w="2307590" h="200025">
                <a:moveTo>
                  <a:pt x="2307335" y="0"/>
                </a:moveTo>
                <a:lnTo>
                  <a:pt x="0" y="0"/>
                </a:lnTo>
                <a:lnTo>
                  <a:pt x="0" y="199644"/>
                </a:lnTo>
                <a:lnTo>
                  <a:pt x="2307335" y="199644"/>
                </a:lnTo>
                <a:lnTo>
                  <a:pt x="2307335" y="0"/>
                </a:lnTo>
                <a:close/>
              </a:path>
            </a:pathLst>
          </a:custGeom>
          <a:solidFill>
            <a:srgbClr val="000000"/>
          </a:solidFill>
        </p:spPr>
        <p:txBody>
          <a:bodyPr wrap="square" lIns="0" tIns="0" rIns="0" bIns="0" rtlCol="0"/>
          <a:lstStyle/>
          <a:p>
            <a:endParaRPr/>
          </a:p>
        </p:txBody>
      </p:sp>
      <p:sp>
        <p:nvSpPr>
          <p:cNvPr id="13" name="object 13"/>
          <p:cNvSpPr txBox="1"/>
          <p:nvPr/>
        </p:nvSpPr>
        <p:spPr>
          <a:xfrm>
            <a:off x="9983509" y="6686392"/>
            <a:ext cx="2130425" cy="132080"/>
          </a:xfrm>
          <a:prstGeom prst="rect">
            <a:avLst/>
          </a:prstGeom>
        </p:spPr>
        <p:txBody>
          <a:bodyPr vert="horz" wrap="square" lIns="0" tIns="12065" rIns="0" bIns="0" rtlCol="0">
            <a:spAutoFit/>
          </a:bodyPr>
          <a:lstStyle/>
          <a:p>
            <a:pPr marL="12700">
              <a:lnSpc>
                <a:spcPct val="100000"/>
              </a:lnSpc>
              <a:spcBef>
                <a:spcPts val="95"/>
              </a:spcBef>
            </a:pPr>
            <a:r>
              <a:rPr sz="700" u="sng" spc="-10" dirty="0">
                <a:solidFill>
                  <a:srgbClr val="FFFFFF"/>
                </a:solidFill>
                <a:uFill>
                  <a:solidFill>
                    <a:srgbClr val="FFFFFF"/>
                  </a:solidFill>
                </a:uFill>
                <a:latin typeface="Calibri"/>
                <a:cs typeface="Calibri"/>
              </a:rPr>
              <a:t>This</a:t>
            </a:r>
            <a:r>
              <a:rPr sz="700" u="sng" spc="10" dirty="0">
                <a:solidFill>
                  <a:srgbClr val="FFFFFF"/>
                </a:solidFill>
                <a:uFill>
                  <a:solidFill>
                    <a:srgbClr val="FFFFFF"/>
                  </a:solidFill>
                </a:uFill>
                <a:latin typeface="Calibri"/>
                <a:cs typeface="Calibri"/>
              </a:rPr>
              <a:t> </a:t>
            </a:r>
            <a:r>
              <a:rPr sz="700" u="sng" spc="-10" dirty="0">
                <a:solidFill>
                  <a:srgbClr val="FFFFFF"/>
                </a:solidFill>
                <a:uFill>
                  <a:solidFill>
                    <a:srgbClr val="FFFFFF"/>
                  </a:solidFill>
                </a:uFill>
                <a:latin typeface="Calibri"/>
                <a:cs typeface="Calibri"/>
              </a:rPr>
              <a:t>Photo</a:t>
            </a:r>
            <a:r>
              <a:rPr sz="700" spc="35" dirty="0">
                <a:solidFill>
                  <a:srgbClr val="FFFFFF"/>
                </a:solidFill>
                <a:latin typeface="Calibri"/>
                <a:cs typeface="Calibri"/>
              </a:rPr>
              <a:t> </a:t>
            </a:r>
            <a:r>
              <a:rPr sz="700" spc="-10" dirty="0">
                <a:solidFill>
                  <a:srgbClr val="FFFFFF"/>
                </a:solidFill>
                <a:latin typeface="Calibri"/>
                <a:cs typeface="Calibri"/>
              </a:rPr>
              <a:t>by</a:t>
            </a:r>
            <a:r>
              <a:rPr sz="700" spc="-5" dirty="0">
                <a:solidFill>
                  <a:srgbClr val="FFFFFF"/>
                </a:solidFill>
                <a:latin typeface="Calibri"/>
                <a:cs typeface="Calibri"/>
              </a:rPr>
              <a:t> </a:t>
            </a:r>
            <a:r>
              <a:rPr sz="700" spc="-10" dirty="0">
                <a:solidFill>
                  <a:srgbClr val="FFFFFF"/>
                </a:solidFill>
                <a:latin typeface="Calibri"/>
                <a:cs typeface="Calibri"/>
              </a:rPr>
              <a:t>Unknown</a:t>
            </a:r>
            <a:r>
              <a:rPr sz="700" spc="25" dirty="0">
                <a:solidFill>
                  <a:srgbClr val="FFFFFF"/>
                </a:solidFill>
                <a:latin typeface="Calibri"/>
                <a:cs typeface="Calibri"/>
              </a:rPr>
              <a:t> </a:t>
            </a:r>
            <a:r>
              <a:rPr sz="700" spc="-10" dirty="0">
                <a:solidFill>
                  <a:srgbClr val="FFFFFF"/>
                </a:solidFill>
                <a:latin typeface="Calibri"/>
                <a:cs typeface="Calibri"/>
              </a:rPr>
              <a:t>Author</a:t>
            </a:r>
            <a:r>
              <a:rPr sz="700" spc="20" dirty="0">
                <a:solidFill>
                  <a:srgbClr val="FFFFFF"/>
                </a:solidFill>
                <a:latin typeface="Calibri"/>
                <a:cs typeface="Calibri"/>
              </a:rPr>
              <a:t> </a:t>
            </a:r>
            <a:r>
              <a:rPr sz="700" spc="-5" dirty="0">
                <a:solidFill>
                  <a:srgbClr val="FFFFFF"/>
                </a:solidFill>
                <a:latin typeface="Calibri"/>
                <a:cs typeface="Calibri"/>
              </a:rPr>
              <a:t>is</a:t>
            </a:r>
            <a:r>
              <a:rPr sz="700" spc="10" dirty="0">
                <a:solidFill>
                  <a:srgbClr val="FFFFFF"/>
                </a:solidFill>
                <a:latin typeface="Calibri"/>
                <a:cs typeface="Calibri"/>
              </a:rPr>
              <a:t> </a:t>
            </a:r>
            <a:r>
              <a:rPr sz="700" spc="-5" dirty="0">
                <a:solidFill>
                  <a:srgbClr val="FFFFFF"/>
                </a:solidFill>
                <a:latin typeface="Calibri"/>
                <a:cs typeface="Calibri"/>
              </a:rPr>
              <a:t>licensed</a:t>
            </a:r>
            <a:r>
              <a:rPr sz="700" spc="20" dirty="0">
                <a:solidFill>
                  <a:srgbClr val="FFFFFF"/>
                </a:solidFill>
                <a:latin typeface="Calibri"/>
                <a:cs typeface="Calibri"/>
              </a:rPr>
              <a:t> </a:t>
            </a:r>
            <a:r>
              <a:rPr sz="700" spc="-10" dirty="0">
                <a:solidFill>
                  <a:srgbClr val="FFFFFF"/>
                </a:solidFill>
                <a:latin typeface="Calibri"/>
                <a:cs typeface="Calibri"/>
              </a:rPr>
              <a:t>under</a:t>
            </a:r>
            <a:r>
              <a:rPr sz="700" spc="30" dirty="0">
                <a:solidFill>
                  <a:srgbClr val="FFFFFF"/>
                </a:solidFill>
                <a:latin typeface="Calibri"/>
                <a:cs typeface="Calibri"/>
              </a:rPr>
              <a:t> </a:t>
            </a:r>
            <a:r>
              <a:rPr sz="700" u="sng" spc="-5" dirty="0">
                <a:solidFill>
                  <a:srgbClr val="FFFFFF"/>
                </a:solidFill>
                <a:uFill>
                  <a:solidFill>
                    <a:srgbClr val="FFFFFF"/>
                  </a:solidFill>
                </a:uFill>
                <a:latin typeface="Calibri"/>
                <a:cs typeface="Calibri"/>
                <a:hlinkClick r:id="rId3"/>
              </a:rPr>
              <a:t>CC</a:t>
            </a:r>
            <a:r>
              <a:rPr sz="700" u="sng" spc="10" dirty="0">
                <a:solidFill>
                  <a:srgbClr val="FFFFFF"/>
                </a:solidFill>
                <a:uFill>
                  <a:solidFill>
                    <a:srgbClr val="FFFFFF"/>
                  </a:solidFill>
                </a:uFill>
                <a:latin typeface="Calibri"/>
                <a:cs typeface="Calibri"/>
                <a:hlinkClick r:id="rId3"/>
              </a:rPr>
              <a:t> </a:t>
            </a:r>
            <a:r>
              <a:rPr sz="700" u="sng" spc="-5" dirty="0">
                <a:solidFill>
                  <a:srgbClr val="FFFFFF"/>
                </a:solidFill>
                <a:uFill>
                  <a:solidFill>
                    <a:srgbClr val="FFFFFF"/>
                  </a:solidFill>
                </a:uFill>
                <a:latin typeface="Calibri"/>
                <a:cs typeface="Calibri"/>
                <a:hlinkClick r:id="rId3"/>
              </a:rPr>
              <a:t>BY-SA</a:t>
            </a:r>
            <a:endParaRPr sz="700">
              <a:latin typeface="Calibri"/>
              <a:cs typeface="Calibri"/>
            </a:endParaRPr>
          </a:p>
        </p:txBody>
      </p:sp>
      <p:sp>
        <p:nvSpPr>
          <p:cNvPr id="14" name="TextBox 13">
            <a:extLst>
              <a:ext uri="{FF2B5EF4-FFF2-40B4-BE49-F238E27FC236}">
                <a16:creationId xmlns:a16="http://schemas.microsoft.com/office/drawing/2014/main" id="{461FE757-5D8A-B4D2-97EC-CBD39E3970D4}"/>
              </a:ext>
            </a:extLst>
          </p:cNvPr>
          <p:cNvSpPr txBox="1"/>
          <p:nvPr/>
        </p:nvSpPr>
        <p:spPr>
          <a:xfrm>
            <a:off x="8870252" y="4111094"/>
            <a:ext cx="2895600" cy="2308324"/>
          </a:xfrm>
          <a:prstGeom prst="rect">
            <a:avLst/>
          </a:prstGeom>
          <a:noFill/>
        </p:spPr>
        <p:txBody>
          <a:bodyPr wrap="square" rtlCol="0">
            <a:spAutoFit/>
          </a:bodyPr>
          <a:lstStyle/>
          <a:p>
            <a:r>
              <a:rPr lang="en-US" sz="2400" u="sng" dirty="0"/>
              <a:t>GROUP 6</a:t>
            </a:r>
          </a:p>
          <a:p>
            <a:r>
              <a:rPr lang="en-US" sz="2400" dirty="0"/>
              <a:t>1. Nicole </a:t>
            </a:r>
            <a:r>
              <a:rPr lang="en-US" sz="2400" dirty="0" err="1"/>
              <a:t>Bosibori</a:t>
            </a:r>
            <a:endParaRPr lang="en-US" sz="2400" dirty="0"/>
          </a:p>
          <a:p>
            <a:r>
              <a:rPr lang="en-US" sz="2400" dirty="0"/>
              <a:t>2. Monica Mwangi</a:t>
            </a:r>
          </a:p>
          <a:p>
            <a:r>
              <a:rPr lang="en-US" sz="2400" dirty="0"/>
              <a:t>3. Jane Njuguna</a:t>
            </a:r>
          </a:p>
          <a:p>
            <a:r>
              <a:rPr lang="en-US" sz="2400" dirty="0"/>
              <a:t>4. Shilton Soi</a:t>
            </a:r>
          </a:p>
          <a:p>
            <a:r>
              <a:rPr lang="en-US" sz="2400" dirty="0"/>
              <a:t>5. Loise </a:t>
            </a:r>
            <a:r>
              <a:rPr lang="en-US" sz="2400" dirty="0" err="1"/>
              <a:t>Mburuga</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E09F4-000A-D538-4E11-8B532D1C799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DB57BDC-8E57-1DF0-780E-E47F1DAE79FE}"/>
              </a:ext>
            </a:extLst>
          </p:cNvPr>
          <p:cNvSpPr txBox="1">
            <a:spLocks noGrp="1"/>
          </p:cNvSpPr>
          <p:nvPr>
            <p:ph type="title"/>
          </p:nvPr>
        </p:nvSpPr>
        <p:spPr>
          <a:xfrm>
            <a:off x="916939" y="609822"/>
            <a:ext cx="10513061" cy="690574"/>
          </a:xfrm>
          <a:prstGeom prst="rect">
            <a:avLst/>
          </a:prstGeom>
        </p:spPr>
        <p:txBody>
          <a:bodyPr vert="horz" wrap="square" lIns="0" tIns="13335" rIns="0" bIns="0" rtlCol="0">
            <a:spAutoFit/>
          </a:bodyPr>
          <a:lstStyle/>
          <a:p>
            <a:pPr marL="12700">
              <a:lnSpc>
                <a:spcPct val="100000"/>
              </a:lnSpc>
              <a:spcBef>
                <a:spcPts val="105"/>
              </a:spcBef>
            </a:pPr>
            <a:r>
              <a:rPr lang="en-US" sz="4400" dirty="0">
                <a:latin typeface="Calibri Light"/>
                <a:cs typeface="Calibri Light"/>
              </a:rPr>
              <a:t> </a:t>
            </a:r>
            <a:r>
              <a:rPr lang="en-US" sz="4400" i="0" dirty="0">
                <a:latin typeface="Calibri Light"/>
                <a:cs typeface="Calibri Light"/>
              </a:rPr>
              <a:t>BIVARIATE ANALYSIS – Price vs Rooms</a:t>
            </a:r>
            <a:endParaRPr sz="4400" dirty="0">
              <a:latin typeface="Calibri Light"/>
              <a:cs typeface="Calibri Light"/>
            </a:endParaRPr>
          </a:p>
        </p:txBody>
      </p:sp>
      <p:pic>
        <p:nvPicPr>
          <p:cNvPr id="5" name="object 5">
            <a:extLst>
              <a:ext uri="{FF2B5EF4-FFF2-40B4-BE49-F238E27FC236}">
                <a16:creationId xmlns:a16="http://schemas.microsoft.com/office/drawing/2014/main" id="{48DBD016-B50C-5119-4908-65458B49CF63}"/>
              </a:ext>
            </a:extLst>
          </p:cNvPr>
          <p:cNvPicPr/>
          <p:nvPr/>
        </p:nvPicPr>
        <p:blipFill>
          <a:blip r:embed="rId2" cstate="print"/>
          <a:stretch>
            <a:fillRect/>
          </a:stretch>
        </p:blipFill>
        <p:spPr>
          <a:xfrm>
            <a:off x="10625327" y="6260591"/>
            <a:ext cx="1566671" cy="597407"/>
          </a:xfrm>
          <a:prstGeom prst="rect">
            <a:avLst/>
          </a:prstGeom>
        </p:spPr>
      </p:pic>
      <p:sp>
        <p:nvSpPr>
          <p:cNvPr id="7" name="TextBox 6">
            <a:extLst>
              <a:ext uri="{FF2B5EF4-FFF2-40B4-BE49-F238E27FC236}">
                <a16:creationId xmlns:a16="http://schemas.microsoft.com/office/drawing/2014/main" id="{BDF70A9E-8F0A-A732-5C0C-E205E9DF8520}"/>
              </a:ext>
            </a:extLst>
          </p:cNvPr>
          <p:cNvSpPr txBox="1"/>
          <p:nvPr/>
        </p:nvSpPr>
        <p:spPr>
          <a:xfrm>
            <a:off x="6477000" y="1524000"/>
            <a:ext cx="5300330" cy="3754874"/>
          </a:xfrm>
          <a:prstGeom prst="rect">
            <a:avLst/>
          </a:prstGeom>
          <a:noFill/>
        </p:spPr>
        <p:txBody>
          <a:bodyPr wrap="square" rtlCol="0">
            <a:spAutoFit/>
          </a:bodyPr>
          <a:lstStyle/>
          <a:p>
            <a:endParaRPr lang="en-US" dirty="0">
              <a:latin typeface="system-ui"/>
            </a:endParaRPr>
          </a:p>
          <a:p>
            <a:pPr marL="285750" indent="-285750">
              <a:buFont typeface="Arial" panose="020B0604020202020204" pitchFamily="34" charset="0"/>
              <a:buChar char="•"/>
            </a:pPr>
            <a:r>
              <a:rPr lang="en-US" sz="2200" b="0" i="0" dirty="0">
                <a:effectLst/>
              </a:rPr>
              <a:t>According to this graph, house prices increases with number of rooms, therefore houses with 5 or more rooms sell at around 5,000,000 while those with 2 or less rooms sell at around 70,000.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b="0" i="0" dirty="0">
                <a:effectLst/>
              </a:rPr>
              <a:t>We can also conclude that most houses have less than 4 bedrooms and the ones that have 4 or more bedrooms cost more than 1,000,000</a:t>
            </a:r>
            <a:endParaRPr lang="en-US" sz="2200" dirty="0"/>
          </a:p>
        </p:txBody>
      </p:sp>
      <p:pic>
        <p:nvPicPr>
          <p:cNvPr id="3" name="Picture 2">
            <a:extLst>
              <a:ext uri="{FF2B5EF4-FFF2-40B4-BE49-F238E27FC236}">
                <a16:creationId xmlns:a16="http://schemas.microsoft.com/office/drawing/2014/main" id="{6707EA18-6BBA-6EF2-243C-30DF1D73402A}"/>
              </a:ext>
            </a:extLst>
          </p:cNvPr>
          <p:cNvPicPr>
            <a:picLocks noChangeAspect="1"/>
          </p:cNvPicPr>
          <p:nvPr/>
        </p:nvPicPr>
        <p:blipFill>
          <a:blip r:embed="rId3"/>
          <a:stretch>
            <a:fillRect/>
          </a:stretch>
        </p:blipFill>
        <p:spPr>
          <a:xfrm>
            <a:off x="334205" y="1676400"/>
            <a:ext cx="5075996" cy="3924886"/>
          </a:xfrm>
          <a:prstGeom prst="rect">
            <a:avLst/>
          </a:prstGeom>
        </p:spPr>
      </p:pic>
    </p:spTree>
    <p:extLst>
      <p:ext uri="{BB962C8B-B14F-4D97-AF65-F5344CB8AC3E}">
        <p14:creationId xmlns:p14="http://schemas.microsoft.com/office/powerpoint/2010/main" val="3623197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3032" y="152622"/>
            <a:ext cx="10520768" cy="696595"/>
          </a:xfrm>
          <a:prstGeom prst="rect">
            <a:avLst/>
          </a:prstGeom>
        </p:spPr>
        <p:txBody>
          <a:bodyPr vert="horz" wrap="square" lIns="0" tIns="12700" rIns="0" bIns="0" rtlCol="0">
            <a:spAutoFit/>
          </a:bodyPr>
          <a:lstStyle/>
          <a:p>
            <a:pPr marL="12700">
              <a:lnSpc>
                <a:spcPct val="100000"/>
              </a:lnSpc>
              <a:spcBef>
                <a:spcPts val="100"/>
              </a:spcBef>
            </a:pPr>
            <a:r>
              <a:rPr lang="en-US" sz="4400" i="0" spc="-40" dirty="0">
                <a:latin typeface="Calibri Light"/>
                <a:cs typeface="Calibri Light"/>
              </a:rPr>
              <a:t>BIVARIATE ANALYSIS –Price vs Space</a:t>
            </a:r>
            <a:endParaRPr sz="4400" dirty="0">
              <a:latin typeface="Calibri Light"/>
              <a:cs typeface="Calibri Light"/>
            </a:endParaRPr>
          </a:p>
        </p:txBody>
      </p:sp>
      <p:sp>
        <p:nvSpPr>
          <p:cNvPr id="7" name="object 7"/>
          <p:cNvSpPr/>
          <p:nvPr/>
        </p:nvSpPr>
        <p:spPr>
          <a:xfrm>
            <a:off x="12075921" y="1027938"/>
            <a:ext cx="127000" cy="1598295"/>
          </a:xfrm>
          <a:custGeom>
            <a:avLst/>
            <a:gdLst/>
            <a:ahLst/>
            <a:cxnLst/>
            <a:rect l="l" t="t" r="r" b="b"/>
            <a:pathLst>
              <a:path w="127000" h="1598295">
                <a:moveTo>
                  <a:pt x="0" y="1597710"/>
                </a:moveTo>
                <a:lnTo>
                  <a:pt x="127000" y="1597710"/>
                </a:lnTo>
                <a:lnTo>
                  <a:pt x="127000" y="0"/>
                </a:lnTo>
                <a:lnTo>
                  <a:pt x="0" y="0"/>
                </a:lnTo>
                <a:lnTo>
                  <a:pt x="0" y="1597710"/>
                </a:lnTo>
                <a:close/>
              </a:path>
            </a:pathLst>
          </a:custGeom>
          <a:solidFill>
            <a:srgbClr val="7B5FC5"/>
          </a:solidFill>
        </p:spPr>
        <p:txBody>
          <a:bodyPr wrap="square" lIns="0" tIns="0" rIns="0" bIns="0" rtlCol="0"/>
          <a:lstStyle/>
          <a:p>
            <a:endParaRPr/>
          </a:p>
        </p:txBody>
      </p:sp>
      <p:grpSp>
        <p:nvGrpSpPr>
          <p:cNvPr id="8" name="object 8"/>
          <p:cNvGrpSpPr/>
          <p:nvPr/>
        </p:nvGrpSpPr>
        <p:grpSpPr>
          <a:xfrm>
            <a:off x="9884664" y="5519928"/>
            <a:ext cx="2307590" cy="1338580"/>
            <a:chOff x="9884664" y="5519928"/>
            <a:chExt cx="2307590" cy="1338580"/>
          </a:xfrm>
        </p:grpSpPr>
        <p:sp>
          <p:nvSpPr>
            <p:cNvPr id="9" name="object 9"/>
            <p:cNvSpPr/>
            <p:nvPr/>
          </p:nvSpPr>
          <p:spPr>
            <a:xfrm>
              <a:off x="10852409" y="5519928"/>
              <a:ext cx="1339850" cy="1338580"/>
            </a:xfrm>
            <a:custGeom>
              <a:avLst/>
              <a:gdLst/>
              <a:ahLst/>
              <a:cxnLst/>
              <a:rect l="l" t="t" r="r" b="b"/>
              <a:pathLst>
                <a:path w="1339850" h="1338579">
                  <a:moveTo>
                    <a:pt x="1339595" y="0"/>
                  </a:moveTo>
                  <a:lnTo>
                    <a:pt x="61874" y="0"/>
                  </a:lnTo>
                  <a:lnTo>
                    <a:pt x="37788" y="4861"/>
                  </a:lnTo>
                  <a:lnTo>
                    <a:pt x="18121" y="18121"/>
                  </a:lnTo>
                  <a:lnTo>
                    <a:pt x="4861" y="37788"/>
                  </a:lnTo>
                  <a:lnTo>
                    <a:pt x="0" y="61874"/>
                  </a:lnTo>
                  <a:lnTo>
                    <a:pt x="0" y="1338072"/>
                  </a:lnTo>
                  <a:lnTo>
                    <a:pt x="123748" y="1338072"/>
                  </a:lnTo>
                  <a:lnTo>
                    <a:pt x="123748" y="123761"/>
                  </a:lnTo>
                  <a:lnTo>
                    <a:pt x="1339595" y="123761"/>
                  </a:lnTo>
                  <a:lnTo>
                    <a:pt x="1339595" y="0"/>
                  </a:lnTo>
                  <a:close/>
                </a:path>
              </a:pathLst>
            </a:custGeom>
            <a:solidFill>
              <a:srgbClr val="D48B2D"/>
            </a:solidFill>
          </p:spPr>
          <p:txBody>
            <a:bodyPr wrap="square" lIns="0" tIns="0" rIns="0" bIns="0" rtlCol="0"/>
            <a:lstStyle/>
            <a:p>
              <a:endParaRPr/>
            </a:p>
          </p:txBody>
        </p:sp>
        <p:sp>
          <p:nvSpPr>
            <p:cNvPr id="10" name="object 10"/>
            <p:cNvSpPr/>
            <p:nvPr/>
          </p:nvSpPr>
          <p:spPr>
            <a:xfrm>
              <a:off x="9884664" y="6658356"/>
              <a:ext cx="2307590" cy="200025"/>
            </a:xfrm>
            <a:custGeom>
              <a:avLst/>
              <a:gdLst/>
              <a:ahLst/>
              <a:cxnLst/>
              <a:rect l="l" t="t" r="r" b="b"/>
              <a:pathLst>
                <a:path w="2307590" h="200025">
                  <a:moveTo>
                    <a:pt x="2307335" y="0"/>
                  </a:moveTo>
                  <a:lnTo>
                    <a:pt x="0" y="0"/>
                  </a:lnTo>
                  <a:lnTo>
                    <a:pt x="0" y="199644"/>
                  </a:lnTo>
                  <a:lnTo>
                    <a:pt x="2307335" y="199644"/>
                  </a:lnTo>
                  <a:lnTo>
                    <a:pt x="2307335" y="0"/>
                  </a:lnTo>
                  <a:close/>
                </a:path>
              </a:pathLst>
            </a:custGeom>
            <a:solidFill>
              <a:srgbClr val="000000"/>
            </a:solidFill>
          </p:spPr>
          <p:txBody>
            <a:bodyPr wrap="square" lIns="0" tIns="0" rIns="0" bIns="0" rtlCol="0"/>
            <a:lstStyle/>
            <a:p>
              <a:endParaRPr/>
            </a:p>
          </p:txBody>
        </p:sp>
      </p:grpSp>
      <p:sp>
        <p:nvSpPr>
          <p:cNvPr id="11" name="object 11"/>
          <p:cNvSpPr txBox="1"/>
          <p:nvPr/>
        </p:nvSpPr>
        <p:spPr>
          <a:xfrm>
            <a:off x="9983509" y="6708490"/>
            <a:ext cx="2130425" cy="114300"/>
          </a:xfrm>
          <a:prstGeom prst="rect">
            <a:avLst/>
          </a:prstGeom>
        </p:spPr>
        <p:txBody>
          <a:bodyPr vert="horz" wrap="square" lIns="0" tIns="0" rIns="0" bIns="0" rtlCol="0">
            <a:spAutoFit/>
          </a:bodyPr>
          <a:lstStyle/>
          <a:p>
            <a:pPr marL="12700">
              <a:lnSpc>
                <a:spcPts val="760"/>
              </a:lnSpc>
            </a:pPr>
            <a:r>
              <a:rPr sz="700" u="sng" spc="-10" dirty="0">
                <a:solidFill>
                  <a:srgbClr val="FFFFFF"/>
                </a:solidFill>
                <a:uFill>
                  <a:solidFill>
                    <a:srgbClr val="FFFFFF"/>
                  </a:solidFill>
                </a:uFill>
                <a:latin typeface="Calibri"/>
                <a:cs typeface="Calibri"/>
                <a:hlinkClick r:id="rId2"/>
              </a:rPr>
              <a:t>This</a:t>
            </a:r>
            <a:r>
              <a:rPr sz="700" u="sng" spc="10" dirty="0">
                <a:solidFill>
                  <a:srgbClr val="FFFFFF"/>
                </a:solidFill>
                <a:uFill>
                  <a:solidFill>
                    <a:srgbClr val="FFFFFF"/>
                  </a:solidFill>
                </a:uFill>
                <a:latin typeface="Calibri"/>
                <a:cs typeface="Calibri"/>
                <a:hlinkClick r:id="rId2"/>
              </a:rPr>
              <a:t> </a:t>
            </a:r>
            <a:r>
              <a:rPr sz="700" u="sng" spc="-10" dirty="0">
                <a:solidFill>
                  <a:srgbClr val="FFFFFF"/>
                </a:solidFill>
                <a:uFill>
                  <a:solidFill>
                    <a:srgbClr val="FFFFFF"/>
                  </a:solidFill>
                </a:uFill>
                <a:latin typeface="Calibri"/>
                <a:cs typeface="Calibri"/>
                <a:hlinkClick r:id="rId2"/>
              </a:rPr>
              <a:t>Photo</a:t>
            </a:r>
            <a:r>
              <a:rPr sz="700" spc="35" dirty="0">
                <a:solidFill>
                  <a:srgbClr val="FFFFFF"/>
                </a:solidFill>
                <a:latin typeface="Calibri"/>
                <a:cs typeface="Calibri"/>
                <a:hlinkClick r:id="rId2"/>
              </a:rPr>
              <a:t> </a:t>
            </a:r>
            <a:r>
              <a:rPr sz="700" spc="-10" dirty="0">
                <a:solidFill>
                  <a:srgbClr val="FFFFFF"/>
                </a:solidFill>
                <a:latin typeface="Calibri"/>
                <a:cs typeface="Calibri"/>
              </a:rPr>
              <a:t>by</a:t>
            </a:r>
            <a:r>
              <a:rPr sz="700" spc="-5" dirty="0">
                <a:solidFill>
                  <a:srgbClr val="FFFFFF"/>
                </a:solidFill>
                <a:latin typeface="Calibri"/>
                <a:cs typeface="Calibri"/>
              </a:rPr>
              <a:t> </a:t>
            </a:r>
            <a:r>
              <a:rPr sz="700" spc="-10" dirty="0">
                <a:solidFill>
                  <a:srgbClr val="FFFFFF"/>
                </a:solidFill>
                <a:latin typeface="Calibri"/>
                <a:cs typeface="Calibri"/>
              </a:rPr>
              <a:t>Unknown</a:t>
            </a:r>
            <a:r>
              <a:rPr sz="700" spc="25" dirty="0">
                <a:solidFill>
                  <a:srgbClr val="FFFFFF"/>
                </a:solidFill>
                <a:latin typeface="Calibri"/>
                <a:cs typeface="Calibri"/>
              </a:rPr>
              <a:t> </a:t>
            </a:r>
            <a:r>
              <a:rPr sz="700" spc="-10" dirty="0">
                <a:solidFill>
                  <a:srgbClr val="FFFFFF"/>
                </a:solidFill>
                <a:latin typeface="Calibri"/>
                <a:cs typeface="Calibri"/>
              </a:rPr>
              <a:t>Author</a:t>
            </a:r>
            <a:r>
              <a:rPr sz="700" spc="20" dirty="0">
                <a:solidFill>
                  <a:srgbClr val="FFFFFF"/>
                </a:solidFill>
                <a:latin typeface="Calibri"/>
                <a:cs typeface="Calibri"/>
              </a:rPr>
              <a:t> </a:t>
            </a:r>
            <a:r>
              <a:rPr sz="700" spc="-5" dirty="0">
                <a:solidFill>
                  <a:srgbClr val="FFFFFF"/>
                </a:solidFill>
                <a:latin typeface="Calibri"/>
                <a:cs typeface="Calibri"/>
              </a:rPr>
              <a:t>is</a:t>
            </a:r>
            <a:r>
              <a:rPr sz="700" spc="10" dirty="0">
                <a:solidFill>
                  <a:srgbClr val="FFFFFF"/>
                </a:solidFill>
                <a:latin typeface="Calibri"/>
                <a:cs typeface="Calibri"/>
              </a:rPr>
              <a:t> </a:t>
            </a:r>
            <a:r>
              <a:rPr sz="700" spc="-5" dirty="0">
                <a:solidFill>
                  <a:srgbClr val="FFFFFF"/>
                </a:solidFill>
                <a:latin typeface="Calibri"/>
                <a:cs typeface="Calibri"/>
              </a:rPr>
              <a:t>licensed</a:t>
            </a:r>
            <a:r>
              <a:rPr sz="700" spc="20" dirty="0">
                <a:solidFill>
                  <a:srgbClr val="FFFFFF"/>
                </a:solidFill>
                <a:latin typeface="Calibri"/>
                <a:cs typeface="Calibri"/>
              </a:rPr>
              <a:t> </a:t>
            </a:r>
            <a:r>
              <a:rPr sz="700" spc="-10" dirty="0">
                <a:solidFill>
                  <a:srgbClr val="FFFFFF"/>
                </a:solidFill>
                <a:latin typeface="Calibri"/>
                <a:cs typeface="Calibri"/>
              </a:rPr>
              <a:t>under</a:t>
            </a:r>
            <a:r>
              <a:rPr sz="700" spc="30" dirty="0">
                <a:solidFill>
                  <a:srgbClr val="FFFFFF"/>
                </a:solidFill>
                <a:latin typeface="Calibri"/>
                <a:cs typeface="Calibri"/>
              </a:rPr>
              <a:t> </a:t>
            </a:r>
            <a:r>
              <a:rPr sz="700" u="sng" spc="-5" dirty="0">
                <a:solidFill>
                  <a:srgbClr val="FFFFFF"/>
                </a:solidFill>
                <a:uFill>
                  <a:solidFill>
                    <a:srgbClr val="FFFFFF"/>
                  </a:solidFill>
                </a:uFill>
                <a:latin typeface="Calibri"/>
                <a:cs typeface="Calibri"/>
                <a:hlinkClick r:id="rId3"/>
              </a:rPr>
              <a:t>CC</a:t>
            </a:r>
            <a:r>
              <a:rPr sz="700" u="sng" spc="10" dirty="0">
                <a:solidFill>
                  <a:srgbClr val="FFFFFF"/>
                </a:solidFill>
                <a:uFill>
                  <a:solidFill>
                    <a:srgbClr val="FFFFFF"/>
                  </a:solidFill>
                </a:uFill>
                <a:latin typeface="Calibri"/>
                <a:cs typeface="Calibri"/>
                <a:hlinkClick r:id="rId3"/>
              </a:rPr>
              <a:t> </a:t>
            </a:r>
            <a:r>
              <a:rPr sz="700" u="sng" spc="-5" dirty="0">
                <a:solidFill>
                  <a:srgbClr val="FFFFFF"/>
                </a:solidFill>
                <a:uFill>
                  <a:solidFill>
                    <a:srgbClr val="FFFFFF"/>
                  </a:solidFill>
                </a:uFill>
                <a:latin typeface="Calibri"/>
                <a:cs typeface="Calibri"/>
                <a:hlinkClick r:id="rId3"/>
              </a:rPr>
              <a:t>BY-SA</a:t>
            </a:r>
            <a:endParaRPr sz="700">
              <a:latin typeface="Calibri"/>
              <a:cs typeface="Calibri"/>
            </a:endParaRPr>
          </a:p>
        </p:txBody>
      </p:sp>
      <p:pic>
        <p:nvPicPr>
          <p:cNvPr id="13" name="Picture 12">
            <a:extLst>
              <a:ext uri="{FF2B5EF4-FFF2-40B4-BE49-F238E27FC236}">
                <a16:creationId xmlns:a16="http://schemas.microsoft.com/office/drawing/2014/main" id="{3745A81D-9F2E-D38B-424C-C28E99EF9B80}"/>
              </a:ext>
            </a:extLst>
          </p:cNvPr>
          <p:cNvPicPr>
            <a:picLocks noChangeAspect="1"/>
          </p:cNvPicPr>
          <p:nvPr/>
        </p:nvPicPr>
        <p:blipFill>
          <a:blip r:embed="rId4"/>
          <a:stretch>
            <a:fillRect/>
          </a:stretch>
        </p:blipFill>
        <p:spPr>
          <a:xfrm>
            <a:off x="363794" y="1027938"/>
            <a:ext cx="5257800" cy="5054876"/>
          </a:xfrm>
          <a:prstGeom prst="rect">
            <a:avLst/>
          </a:prstGeom>
        </p:spPr>
      </p:pic>
      <p:sp>
        <p:nvSpPr>
          <p:cNvPr id="18" name="TextBox 17">
            <a:extLst>
              <a:ext uri="{FF2B5EF4-FFF2-40B4-BE49-F238E27FC236}">
                <a16:creationId xmlns:a16="http://schemas.microsoft.com/office/drawing/2014/main" id="{2073CB0B-59D7-B602-B45D-A3BDD71AF5DE}"/>
              </a:ext>
            </a:extLst>
          </p:cNvPr>
          <p:cNvSpPr txBox="1"/>
          <p:nvPr/>
        </p:nvSpPr>
        <p:spPr>
          <a:xfrm>
            <a:off x="5943600" y="1143000"/>
            <a:ext cx="5867400" cy="493981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200" dirty="0"/>
              <a:t>This graph shows that bigger houses tend to have a higher price, so a house worth about 90,000 is expected to be smaller than a house worth about 6,000,000.</a:t>
            </a:r>
          </a:p>
          <a:p>
            <a:pPr marL="285750" indent="-285750" algn="just">
              <a:lnSpc>
                <a:spcPct val="150000"/>
              </a:lnSpc>
              <a:buFont typeface="Arial" panose="020B0604020202020204" pitchFamily="34" charset="0"/>
              <a:buChar char="•"/>
            </a:pPr>
            <a:r>
              <a:rPr lang="en-US" sz="2200" dirty="0"/>
              <a:t>We know that most houses cost less than 1,000,000 therefore, this indicates that most houses have less than 3000 square feet of living space and Houses with more than 4000 square feet of living space cost from 2,000,000</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0777F-C22B-943B-DA90-B06C3F60A8C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4632C48-F354-47D1-7FD1-4B6BFF56F616}"/>
              </a:ext>
            </a:extLst>
          </p:cNvPr>
          <p:cNvSpPr txBox="1">
            <a:spLocks noGrp="1"/>
          </p:cNvSpPr>
          <p:nvPr>
            <p:ph type="title"/>
          </p:nvPr>
        </p:nvSpPr>
        <p:spPr>
          <a:xfrm>
            <a:off x="528597" y="391858"/>
            <a:ext cx="8768168" cy="696595"/>
          </a:xfrm>
          <a:prstGeom prst="rect">
            <a:avLst/>
          </a:prstGeom>
        </p:spPr>
        <p:txBody>
          <a:bodyPr vert="horz" wrap="square" lIns="0" tIns="12700" rIns="0" bIns="0" rtlCol="0">
            <a:spAutoFit/>
          </a:bodyPr>
          <a:lstStyle/>
          <a:p>
            <a:pPr marL="12700">
              <a:lnSpc>
                <a:spcPct val="100000"/>
              </a:lnSpc>
              <a:spcBef>
                <a:spcPts val="100"/>
              </a:spcBef>
            </a:pPr>
            <a:r>
              <a:rPr lang="en-US" sz="4400" i="0" spc="-40" dirty="0">
                <a:latin typeface="Calibri Light"/>
                <a:cs typeface="Calibri Light"/>
              </a:rPr>
              <a:t>BIVARIATE ANALYSIS- Price vs Grade</a:t>
            </a:r>
            <a:endParaRPr sz="4400" dirty="0">
              <a:latin typeface="Calibri Light"/>
              <a:cs typeface="Calibri Light"/>
            </a:endParaRPr>
          </a:p>
        </p:txBody>
      </p:sp>
      <p:sp>
        <p:nvSpPr>
          <p:cNvPr id="7" name="object 7">
            <a:extLst>
              <a:ext uri="{FF2B5EF4-FFF2-40B4-BE49-F238E27FC236}">
                <a16:creationId xmlns:a16="http://schemas.microsoft.com/office/drawing/2014/main" id="{65A3AC2E-5923-E82E-091C-4441A9451AD5}"/>
              </a:ext>
            </a:extLst>
          </p:cNvPr>
          <p:cNvSpPr/>
          <p:nvPr/>
        </p:nvSpPr>
        <p:spPr>
          <a:xfrm>
            <a:off x="12075921" y="1027938"/>
            <a:ext cx="127000" cy="1598295"/>
          </a:xfrm>
          <a:custGeom>
            <a:avLst/>
            <a:gdLst/>
            <a:ahLst/>
            <a:cxnLst/>
            <a:rect l="l" t="t" r="r" b="b"/>
            <a:pathLst>
              <a:path w="127000" h="1598295">
                <a:moveTo>
                  <a:pt x="0" y="1597710"/>
                </a:moveTo>
                <a:lnTo>
                  <a:pt x="127000" y="1597710"/>
                </a:lnTo>
                <a:lnTo>
                  <a:pt x="127000" y="0"/>
                </a:lnTo>
                <a:lnTo>
                  <a:pt x="0" y="0"/>
                </a:lnTo>
                <a:lnTo>
                  <a:pt x="0" y="1597710"/>
                </a:lnTo>
                <a:close/>
              </a:path>
            </a:pathLst>
          </a:custGeom>
          <a:solidFill>
            <a:srgbClr val="7B5FC5"/>
          </a:solidFill>
        </p:spPr>
        <p:txBody>
          <a:bodyPr wrap="square" lIns="0" tIns="0" rIns="0" bIns="0" rtlCol="0"/>
          <a:lstStyle/>
          <a:p>
            <a:endParaRPr/>
          </a:p>
        </p:txBody>
      </p:sp>
      <p:grpSp>
        <p:nvGrpSpPr>
          <p:cNvPr id="8" name="object 8">
            <a:extLst>
              <a:ext uri="{FF2B5EF4-FFF2-40B4-BE49-F238E27FC236}">
                <a16:creationId xmlns:a16="http://schemas.microsoft.com/office/drawing/2014/main" id="{F245BCDF-8837-245C-7C00-648E31902314}"/>
              </a:ext>
            </a:extLst>
          </p:cNvPr>
          <p:cNvGrpSpPr/>
          <p:nvPr/>
        </p:nvGrpSpPr>
        <p:grpSpPr>
          <a:xfrm>
            <a:off x="9884664" y="5519928"/>
            <a:ext cx="2307590" cy="1338580"/>
            <a:chOff x="9884664" y="5519928"/>
            <a:chExt cx="2307590" cy="1338580"/>
          </a:xfrm>
        </p:grpSpPr>
        <p:sp>
          <p:nvSpPr>
            <p:cNvPr id="9" name="object 9">
              <a:extLst>
                <a:ext uri="{FF2B5EF4-FFF2-40B4-BE49-F238E27FC236}">
                  <a16:creationId xmlns:a16="http://schemas.microsoft.com/office/drawing/2014/main" id="{31EE49AE-B43E-2490-4940-6040F824C125}"/>
                </a:ext>
              </a:extLst>
            </p:cNvPr>
            <p:cNvSpPr/>
            <p:nvPr/>
          </p:nvSpPr>
          <p:spPr>
            <a:xfrm>
              <a:off x="10852409" y="5519928"/>
              <a:ext cx="1339850" cy="1338580"/>
            </a:xfrm>
            <a:custGeom>
              <a:avLst/>
              <a:gdLst/>
              <a:ahLst/>
              <a:cxnLst/>
              <a:rect l="l" t="t" r="r" b="b"/>
              <a:pathLst>
                <a:path w="1339850" h="1338579">
                  <a:moveTo>
                    <a:pt x="1339595" y="0"/>
                  </a:moveTo>
                  <a:lnTo>
                    <a:pt x="61874" y="0"/>
                  </a:lnTo>
                  <a:lnTo>
                    <a:pt x="37788" y="4861"/>
                  </a:lnTo>
                  <a:lnTo>
                    <a:pt x="18121" y="18121"/>
                  </a:lnTo>
                  <a:lnTo>
                    <a:pt x="4861" y="37788"/>
                  </a:lnTo>
                  <a:lnTo>
                    <a:pt x="0" y="61874"/>
                  </a:lnTo>
                  <a:lnTo>
                    <a:pt x="0" y="1338072"/>
                  </a:lnTo>
                  <a:lnTo>
                    <a:pt x="123748" y="1338072"/>
                  </a:lnTo>
                  <a:lnTo>
                    <a:pt x="123748" y="123761"/>
                  </a:lnTo>
                  <a:lnTo>
                    <a:pt x="1339595" y="123761"/>
                  </a:lnTo>
                  <a:lnTo>
                    <a:pt x="1339595" y="0"/>
                  </a:lnTo>
                  <a:close/>
                </a:path>
              </a:pathLst>
            </a:custGeom>
            <a:solidFill>
              <a:srgbClr val="D48B2D"/>
            </a:solidFill>
          </p:spPr>
          <p:txBody>
            <a:bodyPr wrap="square" lIns="0" tIns="0" rIns="0" bIns="0" rtlCol="0"/>
            <a:lstStyle/>
            <a:p>
              <a:endParaRPr/>
            </a:p>
          </p:txBody>
        </p:sp>
        <p:sp>
          <p:nvSpPr>
            <p:cNvPr id="10" name="object 10">
              <a:extLst>
                <a:ext uri="{FF2B5EF4-FFF2-40B4-BE49-F238E27FC236}">
                  <a16:creationId xmlns:a16="http://schemas.microsoft.com/office/drawing/2014/main" id="{573F47EC-344E-07A7-C377-2EC8BFD41C98}"/>
                </a:ext>
              </a:extLst>
            </p:cNvPr>
            <p:cNvSpPr/>
            <p:nvPr/>
          </p:nvSpPr>
          <p:spPr>
            <a:xfrm>
              <a:off x="9884664" y="6658356"/>
              <a:ext cx="2307590" cy="200025"/>
            </a:xfrm>
            <a:custGeom>
              <a:avLst/>
              <a:gdLst/>
              <a:ahLst/>
              <a:cxnLst/>
              <a:rect l="l" t="t" r="r" b="b"/>
              <a:pathLst>
                <a:path w="2307590" h="200025">
                  <a:moveTo>
                    <a:pt x="2307335" y="0"/>
                  </a:moveTo>
                  <a:lnTo>
                    <a:pt x="0" y="0"/>
                  </a:lnTo>
                  <a:lnTo>
                    <a:pt x="0" y="199644"/>
                  </a:lnTo>
                  <a:lnTo>
                    <a:pt x="2307335" y="199644"/>
                  </a:lnTo>
                  <a:lnTo>
                    <a:pt x="2307335" y="0"/>
                  </a:lnTo>
                  <a:close/>
                </a:path>
              </a:pathLst>
            </a:custGeom>
            <a:solidFill>
              <a:srgbClr val="000000"/>
            </a:solidFill>
          </p:spPr>
          <p:txBody>
            <a:bodyPr wrap="square" lIns="0" tIns="0" rIns="0" bIns="0" rtlCol="0"/>
            <a:lstStyle/>
            <a:p>
              <a:endParaRPr/>
            </a:p>
          </p:txBody>
        </p:sp>
      </p:grpSp>
      <p:sp>
        <p:nvSpPr>
          <p:cNvPr id="11" name="object 11">
            <a:extLst>
              <a:ext uri="{FF2B5EF4-FFF2-40B4-BE49-F238E27FC236}">
                <a16:creationId xmlns:a16="http://schemas.microsoft.com/office/drawing/2014/main" id="{AFE3B20C-348F-D4CE-868F-FE73077F147E}"/>
              </a:ext>
            </a:extLst>
          </p:cNvPr>
          <p:cNvSpPr txBox="1"/>
          <p:nvPr/>
        </p:nvSpPr>
        <p:spPr>
          <a:xfrm>
            <a:off x="9983509" y="6708490"/>
            <a:ext cx="2130425" cy="114300"/>
          </a:xfrm>
          <a:prstGeom prst="rect">
            <a:avLst/>
          </a:prstGeom>
        </p:spPr>
        <p:txBody>
          <a:bodyPr vert="horz" wrap="square" lIns="0" tIns="0" rIns="0" bIns="0" rtlCol="0">
            <a:spAutoFit/>
          </a:bodyPr>
          <a:lstStyle/>
          <a:p>
            <a:pPr marL="12700">
              <a:lnSpc>
                <a:spcPts val="760"/>
              </a:lnSpc>
            </a:pPr>
            <a:r>
              <a:rPr sz="700" u="sng" spc="-10" dirty="0">
                <a:solidFill>
                  <a:srgbClr val="FFFFFF"/>
                </a:solidFill>
                <a:uFill>
                  <a:solidFill>
                    <a:srgbClr val="FFFFFF"/>
                  </a:solidFill>
                </a:uFill>
                <a:latin typeface="Calibri"/>
                <a:cs typeface="Calibri"/>
                <a:hlinkClick r:id="rId2"/>
              </a:rPr>
              <a:t>This</a:t>
            </a:r>
            <a:r>
              <a:rPr sz="700" u="sng" spc="10" dirty="0">
                <a:solidFill>
                  <a:srgbClr val="FFFFFF"/>
                </a:solidFill>
                <a:uFill>
                  <a:solidFill>
                    <a:srgbClr val="FFFFFF"/>
                  </a:solidFill>
                </a:uFill>
                <a:latin typeface="Calibri"/>
                <a:cs typeface="Calibri"/>
                <a:hlinkClick r:id="rId2"/>
              </a:rPr>
              <a:t> </a:t>
            </a:r>
            <a:r>
              <a:rPr sz="700" u="sng" spc="-10" dirty="0">
                <a:solidFill>
                  <a:srgbClr val="FFFFFF"/>
                </a:solidFill>
                <a:uFill>
                  <a:solidFill>
                    <a:srgbClr val="FFFFFF"/>
                  </a:solidFill>
                </a:uFill>
                <a:latin typeface="Calibri"/>
                <a:cs typeface="Calibri"/>
                <a:hlinkClick r:id="rId2"/>
              </a:rPr>
              <a:t>Photo</a:t>
            </a:r>
            <a:r>
              <a:rPr sz="700" spc="35" dirty="0">
                <a:solidFill>
                  <a:srgbClr val="FFFFFF"/>
                </a:solidFill>
                <a:latin typeface="Calibri"/>
                <a:cs typeface="Calibri"/>
                <a:hlinkClick r:id="rId2"/>
              </a:rPr>
              <a:t> </a:t>
            </a:r>
            <a:r>
              <a:rPr sz="700" spc="-10" dirty="0">
                <a:solidFill>
                  <a:srgbClr val="FFFFFF"/>
                </a:solidFill>
                <a:latin typeface="Calibri"/>
                <a:cs typeface="Calibri"/>
              </a:rPr>
              <a:t>by</a:t>
            </a:r>
            <a:r>
              <a:rPr sz="700" spc="-5" dirty="0">
                <a:solidFill>
                  <a:srgbClr val="FFFFFF"/>
                </a:solidFill>
                <a:latin typeface="Calibri"/>
                <a:cs typeface="Calibri"/>
              </a:rPr>
              <a:t> </a:t>
            </a:r>
            <a:r>
              <a:rPr sz="700" spc="-10" dirty="0">
                <a:solidFill>
                  <a:srgbClr val="FFFFFF"/>
                </a:solidFill>
                <a:latin typeface="Calibri"/>
                <a:cs typeface="Calibri"/>
              </a:rPr>
              <a:t>Unknown</a:t>
            </a:r>
            <a:r>
              <a:rPr sz="700" spc="25" dirty="0">
                <a:solidFill>
                  <a:srgbClr val="FFFFFF"/>
                </a:solidFill>
                <a:latin typeface="Calibri"/>
                <a:cs typeface="Calibri"/>
              </a:rPr>
              <a:t> </a:t>
            </a:r>
            <a:r>
              <a:rPr sz="700" spc="-10" dirty="0">
                <a:solidFill>
                  <a:srgbClr val="FFFFFF"/>
                </a:solidFill>
                <a:latin typeface="Calibri"/>
                <a:cs typeface="Calibri"/>
              </a:rPr>
              <a:t>Author</a:t>
            </a:r>
            <a:r>
              <a:rPr sz="700" spc="20" dirty="0">
                <a:solidFill>
                  <a:srgbClr val="FFFFFF"/>
                </a:solidFill>
                <a:latin typeface="Calibri"/>
                <a:cs typeface="Calibri"/>
              </a:rPr>
              <a:t> </a:t>
            </a:r>
            <a:r>
              <a:rPr sz="700" spc="-5" dirty="0">
                <a:solidFill>
                  <a:srgbClr val="FFFFFF"/>
                </a:solidFill>
                <a:latin typeface="Calibri"/>
                <a:cs typeface="Calibri"/>
              </a:rPr>
              <a:t>is</a:t>
            </a:r>
            <a:r>
              <a:rPr sz="700" spc="10" dirty="0">
                <a:solidFill>
                  <a:srgbClr val="FFFFFF"/>
                </a:solidFill>
                <a:latin typeface="Calibri"/>
                <a:cs typeface="Calibri"/>
              </a:rPr>
              <a:t> </a:t>
            </a:r>
            <a:r>
              <a:rPr sz="700" spc="-5" dirty="0">
                <a:solidFill>
                  <a:srgbClr val="FFFFFF"/>
                </a:solidFill>
                <a:latin typeface="Calibri"/>
                <a:cs typeface="Calibri"/>
              </a:rPr>
              <a:t>licensed</a:t>
            </a:r>
            <a:r>
              <a:rPr sz="700" spc="20" dirty="0">
                <a:solidFill>
                  <a:srgbClr val="FFFFFF"/>
                </a:solidFill>
                <a:latin typeface="Calibri"/>
                <a:cs typeface="Calibri"/>
              </a:rPr>
              <a:t> </a:t>
            </a:r>
            <a:r>
              <a:rPr sz="700" spc="-10" dirty="0">
                <a:solidFill>
                  <a:srgbClr val="FFFFFF"/>
                </a:solidFill>
                <a:latin typeface="Calibri"/>
                <a:cs typeface="Calibri"/>
              </a:rPr>
              <a:t>under</a:t>
            </a:r>
            <a:r>
              <a:rPr sz="700" spc="30" dirty="0">
                <a:solidFill>
                  <a:srgbClr val="FFFFFF"/>
                </a:solidFill>
                <a:latin typeface="Calibri"/>
                <a:cs typeface="Calibri"/>
              </a:rPr>
              <a:t> </a:t>
            </a:r>
            <a:r>
              <a:rPr sz="700" u="sng" spc="-5" dirty="0">
                <a:solidFill>
                  <a:srgbClr val="FFFFFF"/>
                </a:solidFill>
                <a:uFill>
                  <a:solidFill>
                    <a:srgbClr val="FFFFFF"/>
                  </a:solidFill>
                </a:uFill>
                <a:latin typeface="Calibri"/>
                <a:cs typeface="Calibri"/>
                <a:hlinkClick r:id="rId3"/>
              </a:rPr>
              <a:t>CC</a:t>
            </a:r>
            <a:r>
              <a:rPr sz="700" u="sng" spc="10" dirty="0">
                <a:solidFill>
                  <a:srgbClr val="FFFFFF"/>
                </a:solidFill>
                <a:uFill>
                  <a:solidFill>
                    <a:srgbClr val="FFFFFF"/>
                  </a:solidFill>
                </a:uFill>
                <a:latin typeface="Calibri"/>
                <a:cs typeface="Calibri"/>
                <a:hlinkClick r:id="rId3"/>
              </a:rPr>
              <a:t> </a:t>
            </a:r>
            <a:r>
              <a:rPr sz="700" u="sng" spc="-5" dirty="0">
                <a:solidFill>
                  <a:srgbClr val="FFFFFF"/>
                </a:solidFill>
                <a:uFill>
                  <a:solidFill>
                    <a:srgbClr val="FFFFFF"/>
                  </a:solidFill>
                </a:uFill>
                <a:latin typeface="Calibri"/>
                <a:cs typeface="Calibri"/>
                <a:hlinkClick r:id="rId3"/>
              </a:rPr>
              <a:t>BY-SA</a:t>
            </a:r>
            <a:endParaRPr sz="700">
              <a:latin typeface="Calibri"/>
              <a:cs typeface="Calibri"/>
            </a:endParaRPr>
          </a:p>
        </p:txBody>
      </p:sp>
      <p:pic>
        <p:nvPicPr>
          <p:cNvPr id="3" name="Content Placeholder 5">
            <a:extLst>
              <a:ext uri="{FF2B5EF4-FFF2-40B4-BE49-F238E27FC236}">
                <a16:creationId xmlns:a16="http://schemas.microsoft.com/office/drawing/2014/main" id="{BB205948-4E92-F2B1-FA76-D55B46838527}"/>
              </a:ext>
            </a:extLst>
          </p:cNvPr>
          <p:cNvPicPr>
            <a:picLocks noChangeAspect="1"/>
          </p:cNvPicPr>
          <p:nvPr/>
        </p:nvPicPr>
        <p:blipFill>
          <a:blip r:embed="rId4"/>
          <a:stretch>
            <a:fillRect/>
          </a:stretch>
        </p:blipFill>
        <p:spPr>
          <a:xfrm>
            <a:off x="351981" y="1256450"/>
            <a:ext cx="5564945" cy="4636848"/>
          </a:xfrm>
          <a:prstGeom prst="rect">
            <a:avLst/>
          </a:prstGeom>
        </p:spPr>
      </p:pic>
      <p:sp>
        <p:nvSpPr>
          <p:cNvPr id="6" name="TextBox 5">
            <a:extLst>
              <a:ext uri="{FF2B5EF4-FFF2-40B4-BE49-F238E27FC236}">
                <a16:creationId xmlns:a16="http://schemas.microsoft.com/office/drawing/2014/main" id="{6DFF26F2-C6C5-964A-40B8-0968BC18E9FF}"/>
              </a:ext>
            </a:extLst>
          </p:cNvPr>
          <p:cNvSpPr txBox="1"/>
          <p:nvPr/>
        </p:nvSpPr>
        <p:spPr>
          <a:xfrm>
            <a:off x="6503760" y="1256450"/>
            <a:ext cx="4572000" cy="4493538"/>
          </a:xfrm>
          <a:prstGeom prst="rect">
            <a:avLst/>
          </a:prstGeom>
          <a:noFill/>
        </p:spPr>
        <p:txBody>
          <a:bodyPr wrap="square" rtlCol="0">
            <a:spAutoFit/>
          </a:bodyPr>
          <a:lstStyle/>
          <a:p>
            <a:pPr marL="342900" indent="-342900">
              <a:buFont typeface="Arial" panose="020B0604020202020204" pitchFamily="34" charset="0"/>
              <a:buChar char="•"/>
            </a:pPr>
            <a:r>
              <a:rPr lang="en-US" sz="2200" b="0" i="0" dirty="0">
                <a:effectLst/>
              </a:rPr>
              <a:t>Houses with higher grades tend to be of higher quality therefore they also have a higher price, for instance houses worth about 80,000 tend to have a lower grade (5 - 7) while houses worth about 6,000,000 tend to have a higher grade (12 - 13).</a:t>
            </a:r>
          </a:p>
          <a:p>
            <a:endParaRPr lang="en-US" sz="2200" b="0" i="0" dirty="0">
              <a:effectLst/>
            </a:endParaRPr>
          </a:p>
          <a:p>
            <a:pPr marL="285750" indent="-285750">
              <a:buFont typeface="Arial" panose="020B0604020202020204" pitchFamily="34" charset="0"/>
              <a:buChar char="•"/>
            </a:pPr>
            <a:r>
              <a:rPr lang="en-US" sz="2200" b="0" i="0" dirty="0">
                <a:effectLst/>
              </a:rPr>
              <a:t> Since most houses cost less than 1,000,000, from this graph we can conclude that most houses have a grade of 7(average) and 8 (good)</a:t>
            </a:r>
            <a:endParaRPr lang="en-US" sz="2200" dirty="0"/>
          </a:p>
        </p:txBody>
      </p:sp>
    </p:spTree>
    <p:extLst>
      <p:ext uri="{BB962C8B-B14F-4D97-AF65-F5344CB8AC3E}">
        <p14:creationId xmlns:p14="http://schemas.microsoft.com/office/powerpoint/2010/main" val="831600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DD2D6-628B-E336-DC7C-29D4305074D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26FF285-5542-514B-B980-6B217A7A5A5D}"/>
              </a:ext>
            </a:extLst>
          </p:cNvPr>
          <p:cNvSpPr txBox="1">
            <a:spLocks noGrp="1"/>
          </p:cNvSpPr>
          <p:nvPr>
            <p:ph type="title"/>
          </p:nvPr>
        </p:nvSpPr>
        <p:spPr>
          <a:xfrm>
            <a:off x="528596" y="391858"/>
            <a:ext cx="11484243" cy="689932"/>
          </a:xfrm>
          <a:prstGeom prst="rect">
            <a:avLst/>
          </a:prstGeom>
        </p:spPr>
        <p:txBody>
          <a:bodyPr vert="horz" wrap="square" lIns="0" tIns="12700" rIns="0" bIns="0" rtlCol="0">
            <a:spAutoFit/>
          </a:bodyPr>
          <a:lstStyle/>
          <a:p>
            <a:pPr marL="12700">
              <a:lnSpc>
                <a:spcPct val="100000"/>
              </a:lnSpc>
              <a:spcBef>
                <a:spcPts val="100"/>
              </a:spcBef>
            </a:pPr>
            <a:r>
              <a:rPr lang="en-US" sz="4400" i="0" dirty="0">
                <a:latin typeface="Calibri Light"/>
                <a:cs typeface="Calibri Light"/>
              </a:rPr>
              <a:t>MULTIVARIATE ANALYSIS- PRICE VS ALL FEATURES</a:t>
            </a:r>
            <a:endParaRPr sz="4400" i="0" dirty="0">
              <a:latin typeface="Calibri Light"/>
              <a:cs typeface="Calibri Light"/>
            </a:endParaRPr>
          </a:p>
        </p:txBody>
      </p:sp>
      <p:sp>
        <p:nvSpPr>
          <p:cNvPr id="7" name="object 7">
            <a:extLst>
              <a:ext uri="{FF2B5EF4-FFF2-40B4-BE49-F238E27FC236}">
                <a16:creationId xmlns:a16="http://schemas.microsoft.com/office/drawing/2014/main" id="{2EF41F42-328C-F087-35F0-E71BE814FC53}"/>
              </a:ext>
            </a:extLst>
          </p:cNvPr>
          <p:cNvSpPr/>
          <p:nvPr/>
        </p:nvSpPr>
        <p:spPr>
          <a:xfrm>
            <a:off x="12075921" y="1027938"/>
            <a:ext cx="127000" cy="1598295"/>
          </a:xfrm>
          <a:custGeom>
            <a:avLst/>
            <a:gdLst/>
            <a:ahLst/>
            <a:cxnLst/>
            <a:rect l="l" t="t" r="r" b="b"/>
            <a:pathLst>
              <a:path w="127000" h="1598295">
                <a:moveTo>
                  <a:pt x="0" y="1597710"/>
                </a:moveTo>
                <a:lnTo>
                  <a:pt x="127000" y="1597710"/>
                </a:lnTo>
                <a:lnTo>
                  <a:pt x="127000" y="0"/>
                </a:lnTo>
                <a:lnTo>
                  <a:pt x="0" y="0"/>
                </a:lnTo>
                <a:lnTo>
                  <a:pt x="0" y="1597710"/>
                </a:lnTo>
                <a:close/>
              </a:path>
            </a:pathLst>
          </a:custGeom>
          <a:solidFill>
            <a:srgbClr val="7B5FC5"/>
          </a:solidFill>
        </p:spPr>
        <p:txBody>
          <a:bodyPr wrap="square" lIns="0" tIns="0" rIns="0" bIns="0" rtlCol="0"/>
          <a:lstStyle/>
          <a:p>
            <a:endParaRPr/>
          </a:p>
        </p:txBody>
      </p:sp>
      <p:grpSp>
        <p:nvGrpSpPr>
          <p:cNvPr id="8" name="object 8">
            <a:extLst>
              <a:ext uri="{FF2B5EF4-FFF2-40B4-BE49-F238E27FC236}">
                <a16:creationId xmlns:a16="http://schemas.microsoft.com/office/drawing/2014/main" id="{43279759-76D8-C52D-2DD7-30A5818662D9}"/>
              </a:ext>
            </a:extLst>
          </p:cNvPr>
          <p:cNvGrpSpPr/>
          <p:nvPr/>
        </p:nvGrpSpPr>
        <p:grpSpPr>
          <a:xfrm>
            <a:off x="9884664" y="5519928"/>
            <a:ext cx="2307590" cy="1338580"/>
            <a:chOff x="9884664" y="5519928"/>
            <a:chExt cx="2307590" cy="1338580"/>
          </a:xfrm>
        </p:grpSpPr>
        <p:sp>
          <p:nvSpPr>
            <p:cNvPr id="9" name="object 9">
              <a:extLst>
                <a:ext uri="{FF2B5EF4-FFF2-40B4-BE49-F238E27FC236}">
                  <a16:creationId xmlns:a16="http://schemas.microsoft.com/office/drawing/2014/main" id="{6C5CDDAF-4448-AA92-BF5A-6C29040518B9}"/>
                </a:ext>
              </a:extLst>
            </p:cNvPr>
            <p:cNvSpPr/>
            <p:nvPr/>
          </p:nvSpPr>
          <p:spPr>
            <a:xfrm>
              <a:off x="10852409" y="5519928"/>
              <a:ext cx="1339850" cy="1338580"/>
            </a:xfrm>
            <a:custGeom>
              <a:avLst/>
              <a:gdLst/>
              <a:ahLst/>
              <a:cxnLst/>
              <a:rect l="l" t="t" r="r" b="b"/>
              <a:pathLst>
                <a:path w="1339850" h="1338579">
                  <a:moveTo>
                    <a:pt x="1339595" y="0"/>
                  </a:moveTo>
                  <a:lnTo>
                    <a:pt x="61874" y="0"/>
                  </a:lnTo>
                  <a:lnTo>
                    <a:pt x="37788" y="4861"/>
                  </a:lnTo>
                  <a:lnTo>
                    <a:pt x="18121" y="18121"/>
                  </a:lnTo>
                  <a:lnTo>
                    <a:pt x="4861" y="37788"/>
                  </a:lnTo>
                  <a:lnTo>
                    <a:pt x="0" y="61874"/>
                  </a:lnTo>
                  <a:lnTo>
                    <a:pt x="0" y="1338072"/>
                  </a:lnTo>
                  <a:lnTo>
                    <a:pt x="123748" y="1338072"/>
                  </a:lnTo>
                  <a:lnTo>
                    <a:pt x="123748" y="123761"/>
                  </a:lnTo>
                  <a:lnTo>
                    <a:pt x="1339595" y="123761"/>
                  </a:lnTo>
                  <a:lnTo>
                    <a:pt x="1339595" y="0"/>
                  </a:lnTo>
                  <a:close/>
                </a:path>
              </a:pathLst>
            </a:custGeom>
            <a:solidFill>
              <a:srgbClr val="D48B2D"/>
            </a:solidFill>
          </p:spPr>
          <p:txBody>
            <a:bodyPr wrap="square" lIns="0" tIns="0" rIns="0" bIns="0" rtlCol="0"/>
            <a:lstStyle/>
            <a:p>
              <a:endParaRPr/>
            </a:p>
          </p:txBody>
        </p:sp>
        <p:sp>
          <p:nvSpPr>
            <p:cNvPr id="10" name="object 10">
              <a:extLst>
                <a:ext uri="{FF2B5EF4-FFF2-40B4-BE49-F238E27FC236}">
                  <a16:creationId xmlns:a16="http://schemas.microsoft.com/office/drawing/2014/main" id="{47A0D9E0-D48F-750C-C55B-F42E0D442829}"/>
                </a:ext>
              </a:extLst>
            </p:cNvPr>
            <p:cNvSpPr/>
            <p:nvPr/>
          </p:nvSpPr>
          <p:spPr>
            <a:xfrm>
              <a:off x="9884664" y="6658356"/>
              <a:ext cx="2307590" cy="200025"/>
            </a:xfrm>
            <a:custGeom>
              <a:avLst/>
              <a:gdLst/>
              <a:ahLst/>
              <a:cxnLst/>
              <a:rect l="l" t="t" r="r" b="b"/>
              <a:pathLst>
                <a:path w="2307590" h="200025">
                  <a:moveTo>
                    <a:pt x="2307335" y="0"/>
                  </a:moveTo>
                  <a:lnTo>
                    <a:pt x="0" y="0"/>
                  </a:lnTo>
                  <a:lnTo>
                    <a:pt x="0" y="199644"/>
                  </a:lnTo>
                  <a:lnTo>
                    <a:pt x="2307335" y="199644"/>
                  </a:lnTo>
                  <a:lnTo>
                    <a:pt x="2307335" y="0"/>
                  </a:lnTo>
                  <a:close/>
                </a:path>
              </a:pathLst>
            </a:custGeom>
            <a:solidFill>
              <a:srgbClr val="000000"/>
            </a:solidFill>
          </p:spPr>
          <p:txBody>
            <a:bodyPr wrap="square" lIns="0" tIns="0" rIns="0" bIns="0" rtlCol="0"/>
            <a:lstStyle/>
            <a:p>
              <a:endParaRPr/>
            </a:p>
          </p:txBody>
        </p:sp>
      </p:grpSp>
      <p:sp>
        <p:nvSpPr>
          <p:cNvPr id="11" name="object 11">
            <a:extLst>
              <a:ext uri="{FF2B5EF4-FFF2-40B4-BE49-F238E27FC236}">
                <a16:creationId xmlns:a16="http://schemas.microsoft.com/office/drawing/2014/main" id="{E5E67158-EC49-3701-53E2-BAD2DB84C1C4}"/>
              </a:ext>
            </a:extLst>
          </p:cNvPr>
          <p:cNvSpPr txBox="1"/>
          <p:nvPr/>
        </p:nvSpPr>
        <p:spPr>
          <a:xfrm>
            <a:off x="9983509" y="6708490"/>
            <a:ext cx="2130425" cy="114300"/>
          </a:xfrm>
          <a:prstGeom prst="rect">
            <a:avLst/>
          </a:prstGeom>
        </p:spPr>
        <p:txBody>
          <a:bodyPr vert="horz" wrap="square" lIns="0" tIns="0" rIns="0" bIns="0" rtlCol="0">
            <a:spAutoFit/>
          </a:bodyPr>
          <a:lstStyle/>
          <a:p>
            <a:pPr marL="12700">
              <a:lnSpc>
                <a:spcPts val="760"/>
              </a:lnSpc>
            </a:pPr>
            <a:r>
              <a:rPr sz="700" u="sng" spc="-10" dirty="0">
                <a:solidFill>
                  <a:srgbClr val="FFFFFF"/>
                </a:solidFill>
                <a:uFill>
                  <a:solidFill>
                    <a:srgbClr val="FFFFFF"/>
                  </a:solidFill>
                </a:uFill>
                <a:latin typeface="Calibri"/>
                <a:cs typeface="Calibri"/>
                <a:hlinkClick r:id="rId2"/>
              </a:rPr>
              <a:t>This</a:t>
            </a:r>
            <a:r>
              <a:rPr sz="700" u="sng" spc="10" dirty="0">
                <a:solidFill>
                  <a:srgbClr val="FFFFFF"/>
                </a:solidFill>
                <a:uFill>
                  <a:solidFill>
                    <a:srgbClr val="FFFFFF"/>
                  </a:solidFill>
                </a:uFill>
                <a:latin typeface="Calibri"/>
                <a:cs typeface="Calibri"/>
                <a:hlinkClick r:id="rId2"/>
              </a:rPr>
              <a:t> </a:t>
            </a:r>
            <a:r>
              <a:rPr sz="700" u="sng" spc="-10" dirty="0">
                <a:solidFill>
                  <a:srgbClr val="FFFFFF"/>
                </a:solidFill>
                <a:uFill>
                  <a:solidFill>
                    <a:srgbClr val="FFFFFF"/>
                  </a:solidFill>
                </a:uFill>
                <a:latin typeface="Calibri"/>
                <a:cs typeface="Calibri"/>
                <a:hlinkClick r:id="rId2"/>
              </a:rPr>
              <a:t>Photo</a:t>
            </a:r>
            <a:r>
              <a:rPr sz="700" spc="35" dirty="0">
                <a:solidFill>
                  <a:srgbClr val="FFFFFF"/>
                </a:solidFill>
                <a:latin typeface="Calibri"/>
                <a:cs typeface="Calibri"/>
                <a:hlinkClick r:id="rId2"/>
              </a:rPr>
              <a:t> </a:t>
            </a:r>
            <a:r>
              <a:rPr sz="700" spc="-10" dirty="0">
                <a:solidFill>
                  <a:srgbClr val="FFFFFF"/>
                </a:solidFill>
                <a:latin typeface="Calibri"/>
                <a:cs typeface="Calibri"/>
              </a:rPr>
              <a:t>by</a:t>
            </a:r>
            <a:r>
              <a:rPr sz="700" spc="-5" dirty="0">
                <a:solidFill>
                  <a:srgbClr val="FFFFFF"/>
                </a:solidFill>
                <a:latin typeface="Calibri"/>
                <a:cs typeface="Calibri"/>
              </a:rPr>
              <a:t> </a:t>
            </a:r>
            <a:r>
              <a:rPr sz="700" spc="-10" dirty="0">
                <a:solidFill>
                  <a:srgbClr val="FFFFFF"/>
                </a:solidFill>
                <a:latin typeface="Calibri"/>
                <a:cs typeface="Calibri"/>
              </a:rPr>
              <a:t>Unknown</a:t>
            </a:r>
            <a:r>
              <a:rPr sz="700" spc="25" dirty="0">
                <a:solidFill>
                  <a:srgbClr val="FFFFFF"/>
                </a:solidFill>
                <a:latin typeface="Calibri"/>
                <a:cs typeface="Calibri"/>
              </a:rPr>
              <a:t> </a:t>
            </a:r>
            <a:r>
              <a:rPr sz="700" spc="-10" dirty="0">
                <a:solidFill>
                  <a:srgbClr val="FFFFFF"/>
                </a:solidFill>
                <a:latin typeface="Calibri"/>
                <a:cs typeface="Calibri"/>
              </a:rPr>
              <a:t>Author</a:t>
            </a:r>
            <a:r>
              <a:rPr sz="700" spc="20" dirty="0">
                <a:solidFill>
                  <a:srgbClr val="FFFFFF"/>
                </a:solidFill>
                <a:latin typeface="Calibri"/>
                <a:cs typeface="Calibri"/>
              </a:rPr>
              <a:t> </a:t>
            </a:r>
            <a:r>
              <a:rPr sz="700" spc="-5" dirty="0">
                <a:solidFill>
                  <a:srgbClr val="FFFFFF"/>
                </a:solidFill>
                <a:latin typeface="Calibri"/>
                <a:cs typeface="Calibri"/>
              </a:rPr>
              <a:t>is</a:t>
            </a:r>
            <a:r>
              <a:rPr sz="700" spc="10" dirty="0">
                <a:solidFill>
                  <a:srgbClr val="FFFFFF"/>
                </a:solidFill>
                <a:latin typeface="Calibri"/>
                <a:cs typeface="Calibri"/>
              </a:rPr>
              <a:t> </a:t>
            </a:r>
            <a:r>
              <a:rPr sz="700" spc="-5" dirty="0">
                <a:solidFill>
                  <a:srgbClr val="FFFFFF"/>
                </a:solidFill>
                <a:latin typeface="Calibri"/>
                <a:cs typeface="Calibri"/>
              </a:rPr>
              <a:t>licensed</a:t>
            </a:r>
            <a:r>
              <a:rPr sz="700" spc="20" dirty="0">
                <a:solidFill>
                  <a:srgbClr val="FFFFFF"/>
                </a:solidFill>
                <a:latin typeface="Calibri"/>
                <a:cs typeface="Calibri"/>
              </a:rPr>
              <a:t> </a:t>
            </a:r>
            <a:r>
              <a:rPr sz="700" spc="-10" dirty="0">
                <a:solidFill>
                  <a:srgbClr val="FFFFFF"/>
                </a:solidFill>
                <a:latin typeface="Calibri"/>
                <a:cs typeface="Calibri"/>
              </a:rPr>
              <a:t>under</a:t>
            </a:r>
            <a:r>
              <a:rPr sz="700" spc="30" dirty="0">
                <a:solidFill>
                  <a:srgbClr val="FFFFFF"/>
                </a:solidFill>
                <a:latin typeface="Calibri"/>
                <a:cs typeface="Calibri"/>
              </a:rPr>
              <a:t> </a:t>
            </a:r>
            <a:r>
              <a:rPr sz="700" u="sng" spc="-5" dirty="0">
                <a:solidFill>
                  <a:srgbClr val="FFFFFF"/>
                </a:solidFill>
                <a:uFill>
                  <a:solidFill>
                    <a:srgbClr val="FFFFFF"/>
                  </a:solidFill>
                </a:uFill>
                <a:latin typeface="Calibri"/>
                <a:cs typeface="Calibri"/>
                <a:hlinkClick r:id="rId3"/>
              </a:rPr>
              <a:t>CC</a:t>
            </a:r>
            <a:r>
              <a:rPr sz="700" u="sng" spc="10" dirty="0">
                <a:solidFill>
                  <a:srgbClr val="FFFFFF"/>
                </a:solidFill>
                <a:uFill>
                  <a:solidFill>
                    <a:srgbClr val="FFFFFF"/>
                  </a:solidFill>
                </a:uFill>
                <a:latin typeface="Calibri"/>
                <a:cs typeface="Calibri"/>
                <a:hlinkClick r:id="rId3"/>
              </a:rPr>
              <a:t> </a:t>
            </a:r>
            <a:r>
              <a:rPr sz="700" u="sng" spc="-5" dirty="0">
                <a:solidFill>
                  <a:srgbClr val="FFFFFF"/>
                </a:solidFill>
                <a:uFill>
                  <a:solidFill>
                    <a:srgbClr val="FFFFFF"/>
                  </a:solidFill>
                </a:uFill>
                <a:latin typeface="Calibri"/>
                <a:cs typeface="Calibri"/>
                <a:hlinkClick r:id="rId3"/>
              </a:rPr>
              <a:t>BY-SA</a:t>
            </a:r>
            <a:endParaRPr sz="700">
              <a:latin typeface="Calibri"/>
              <a:cs typeface="Calibri"/>
            </a:endParaRPr>
          </a:p>
        </p:txBody>
      </p:sp>
      <p:sp>
        <p:nvSpPr>
          <p:cNvPr id="6" name="TextBox 5">
            <a:extLst>
              <a:ext uri="{FF2B5EF4-FFF2-40B4-BE49-F238E27FC236}">
                <a16:creationId xmlns:a16="http://schemas.microsoft.com/office/drawing/2014/main" id="{B9D60718-A218-8903-3339-5648E8882AFD}"/>
              </a:ext>
            </a:extLst>
          </p:cNvPr>
          <p:cNvSpPr txBox="1"/>
          <p:nvPr/>
        </p:nvSpPr>
        <p:spPr>
          <a:xfrm>
            <a:off x="6503760" y="1256450"/>
            <a:ext cx="4572000" cy="5170646"/>
          </a:xfrm>
          <a:prstGeom prst="rect">
            <a:avLst/>
          </a:prstGeom>
          <a:noFill/>
        </p:spPr>
        <p:txBody>
          <a:bodyPr wrap="square" rtlCol="0">
            <a:spAutoFit/>
          </a:bodyPr>
          <a:lstStyle/>
          <a:p>
            <a:pPr marL="342900" indent="-342900">
              <a:buFont typeface="Arial" panose="020B0604020202020204" pitchFamily="34" charset="0"/>
              <a:buChar char="•"/>
            </a:pPr>
            <a:r>
              <a:rPr lang="en-US" sz="2200" dirty="0"/>
              <a:t>The pie chart shows what buyers in this area prioritize when looking to buy a house.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It indicates how much influence house variables have on the house price.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err="1"/>
              <a:t>sqft_living</a:t>
            </a:r>
            <a:r>
              <a:rPr lang="en-US" sz="2200" dirty="0"/>
              <a:t> has significant influence on price at 15.3%.</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Renovation status has less significant influence on price at 1.1%</a:t>
            </a:r>
          </a:p>
          <a:p>
            <a:pPr marL="342900" indent="-342900">
              <a:buFont typeface="Arial" panose="020B0604020202020204" pitchFamily="34" charset="0"/>
              <a:buChar char="•"/>
            </a:pPr>
            <a:endParaRPr lang="en-US" sz="2200" dirty="0"/>
          </a:p>
        </p:txBody>
      </p:sp>
      <p:pic>
        <p:nvPicPr>
          <p:cNvPr id="4" name="Content Placeholder 4">
            <a:extLst>
              <a:ext uri="{FF2B5EF4-FFF2-40B4-BE49-F238E27FC236}">
                <a16:creationId xmlns:a16="http://schemas.microsoft.com/office/drawing/2014/main" id="{A538F23E-BE43-F97D-DF9C-134721CECEAA}"/>
              </a:ext>
            </a:extLst>
          </p:cNvPr>
          <p:cNvPicPr>
            <a:picLocks noChangeAspect="1"/>
          </p:cNvPicPr>
          <p:nvPr/>
        </p:nvPicPr>
        <p:blipFill>
          <a:blip r:embed="rId4"/>
          <a:stretch>
            <a:fillRect/>
          </a:stretch>
        </p:blipFill>
        <p:spPr>
          <a:xfrm>
            <a:off x="179160" y="1301714"/>
            <a:ext cx="6324600" cy="4870485"/>
          </a:xfrm>
          <a:prstGeom prst="rect">
            <a:avLst/>
          </a:prstGeom>
        </p:spPr>
      </p:pic>
    </p:spTree>
    <p:extLst>
      <p:ext uri="{BB962C8B-B14F-4D97-AF65-F5344CB8AC3E}">
        <p14:creationId xmlns:p14="http://schemas.microsoft.com/office/powerpoint/2010/main" val="2800402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07136" y="847344"/>
            <a:ext cx="4620895" cy="4620895"/>
          </a:xfrm>
          <a:custGeom>
            <a:avLst/>
            <a:gdLst/>
            <a:ahLst/>
            <a:cxnLst/>
            <a:rect l="l" t="t" r="r" b="b"/>
            <a:pathLst>
              <a:path w="4620895" h="4620895">
                <a:moveTo>
                  <a:pt x="2310384" y="0"/>
                </a:moveTo>
                <a:lnTo>
                  <a:pt x="2262046" y="495"/>
                </a:lnTo>
                <a:lnTo>
                  <a:pt x="2213950" y="1976"/>
                </a:lnTo>
                <a:lnTo>
                  <a:pt x="2166106" y="4431"/>
                </a:lnTo>
                <a:lnTo>
                  <a:pt x="2118523" y="7852"/>
                </a:lnTo>
                <a:lnTo>
                  <a:pt x="2071211" y="12229"/>
                </a:lnTo>
                <a:lnTo>
                  <a:pt x="2024179" y="17552"/>
                </a:lnTo>
                <a:lnTo>
                  <a:pt x="1977437" y="23812"/>
                </a:lnTo>
                <a:lnTo>
                  <a:pt x="1930996" y="30998"/>
                </a:lnTo>
                <a:lnTo>
                  <a:pt x="1884863" y="39102"/>
                </a:lnTo>
                <a:lnTo>
                  <a:pt x="1839050" y="48114"/>
                </a:lnTo>
                <a:lnTo>
                  <a:pt x="1793566" y="58023"/>
                </a:lnTo>
                <a:lnTo>
                  <a:pt x="1748420" y="68821"/>
                </a:lnTo>
                <a:lnTo>
                  <a:pt x="1703622" y="80498"/>
                </a:lnTo>
                <a:lnTo>
                  <a:pt x="1659182" y="93043"/>
                </a:lnTo>
                <a:lnTo>
                  <a:pt x="1615109" y="106448"/>
                </a:lnTo>
                <a:lnTo>
                  <a:pt x="1571413" y="120702"/>
                </a:lnTo>
                <a:lnTo>
                  <a:pt x="1528104" y="135797"/>
                </a:lnTo>
                <a:lnTo>
                  <a:pt x="1485191" y="151722"/>
                </a:lnTo>
                <a:lnTo>
                  <a:pt x="1442684" y="168468"/>
                </a:lnTo>
                <a:lnTo>
                  <a:pt x="1400592" y="186025"/>
                </a:lnTo>
                <a:lnTo>
                  <a:pt x="1358926" y="204384"/>
                </a:lnTo>
                <a:lnTo>
                  <a:pt x="1317695" y="223534"/>
                </a:lnTo>
                <a:lnTo>
                  <a:pt x="1276908" y="243466"/>
                </a:lnTo>
                <a:lnTo>
                  <a:pt x="1236575" y="264172"/>
                </a:lnTo>
                <a:lnTo>
                  <a:pt x="1196707" y="285640"/>
                </a:lnTo>
                <a:lnTo>
                  <a:pt x="1157311" y="307861"/>
                </a:lnTo>
                <a:lnTo>
                  <a:pt x="1118399" y="330826"/>
                </a:lnTo>
                <a:lnTo>
                  <a:pt x="1079980" y="354524"/>
                </a:lnTo>
                <a:lnTo>
                  <a:pt x="1042063" y="378948"/>
                </a:lnTo>
                <a:lnTo>
                  <a:pt x="1004658" y="404085"/>
                </a:lnTo>
                <a:lnTo>
                  <a:pt x="967774" y="429928"/>
                </a:lnTo>
                <a:lnTo>
                  <a:pt x="931422" y="456466"/>
                </a:lnTo>
                <a:lnTo>
                  <a:pt x="895611" y="483690"/>
                </a:lnTo>
                <a:lnTo>
                  <a:pt x="860351" y="511590"/>
                </a:lnTo>
                <a:lnTo>
                  <a:pt x="825651" y="540157"/>
                </a:lnTo>
                <a:lnTo>
                  <a:pt x="791521" y="569380"/>
                </a:lnTo>
                <a:lnTo>
                  <a:pt x="757971" y="599250"/>
                </a:lnTo>
                <a:lnTo>
                  <a:pt x="725009" y="629758"/>
                </a:lnTo>
                <a:lnTo>
                  <a:pt x="692647" y="660893"/>
                </a:lnTo>
                <a:lnTo>
                  <a:pt x="660893" y="692647"/>
                </a:lnTo>
                <a:lnTo>
                  <a:pt x="629758" y="725009"/>
                </a:lnTo>
                <a:lnTo>
                  <a:pt x="599250" y="757971"/>
                </a:lnTo>
                <a:lnTo>
                  <a:pt x="569380" y="791521"/>
                </a:lnTo>
                <a:lnTo>
                  <a:pt x="540157" y="825651"/>
                </a:lnTo>
                <a:lnTo>
                  <a:pt x="511590" y="860351"/>
                </a:lnTo>
                <a:lnTo>
                  <a:pt x="483690" y="895611"/>
                </a:lnTo>
                <a:lnTo>
                  <a:pt x="456466" y="931422"/>
                </a:lnTo>
                <a:lnTo>
                  <a:pt x="429928" y="967774"/>
                </a:lnTo>
                <a:lnTo>
                  <a:pt x="404085" y="1004658"/>
                </a:lnTo>
                <a:lnTo>
                  <a:pt x="378948" y="1042063"/>
                </a:lnTo>
                <a:lnTo>
                  <a:pt x="354524" y="1079980"/>
                </a:lnTo>
                <a:lnTo>
                  <a:pt x="330826" y="1118399"/>
                </a:lnTo>
                <a:lnTo>
                  <a:pt x="307861" y="1157311"/>
                </a:lnTo>
                <a:lnTo>
                  <a:pt x="285640" y="1196707"/>
                </a:lnTo>
                <a:lnTo>
                  <a:pt x="264172" y="1236575"/>
                </a:lnTo>
                <a:lnTo>
                  <a:pt x="243466" y="1276908"/>
                </a:lnTo>
                <a:lnTo>
                  <a:pt x="223534" y="1317695"/>
                </a:lnTo>
                <a:lnTo>
                  <a:pt x="204384" y="1358926"/>
                </a:lnTo>
                <a:lnTo>
                  <a:pt x="186025" y="1400592"/>
                </a:lnTo>
                <a:lnTo>
                  <a:pt x="168468" y="1442684"/>
                </a:lnTo>
                <a:lnTo>
                  <a:pt x="151722" y="1485191"/>
                </a:lnTo>
                <a:lnTo>
                  <a:pt x="135797" y="1528104"/>
                </a:lnTo>
                <a:lnTo>
                  <a:pt x="120702" y="1571413"/>
                </a:lnTo>
                <a:lnTo>
                  <a:pt x="106448" y="1615109"/>
                </a:lnTo>
                <a:lnTo>
                  <a:pt x="93043" y="1659182"/>
                </a:lnTo>
                <a:lnTo>
                  <a:pt x="80498" y="1703622"/>
                </a:lnTo>
                <a:lnTo>
                  <a:pt x="68821" y="1748420"/>
                </a:lnTo>
                <a:lnTo>
                  <a:pt x="58023" y="1793566"/>
                </a:lnTo>
                <a:lnTo>
                  <a:pt x="48114" y="1839050"/>
                </a:lnTo>
                <a:lnTo>
                  <a:pt x="39102" y="1884863"/>
                </a:lnTo>
                <a:lnTo>
                  <a:pt x="30998" y="1930996"/>
                </a:lnTo>
                <a:lnTo>
                  <a:pt x="23812" y="1977437"/>
                </a:lnTo>
                <a:lnTo>
                  <a:pt x="17552" y="2024179"/>
                </a:lnTo>
                <a:lnTo>
                  <a:pt x="12229" y="2071211"/>
                </a:lnTo>
                <a:lnTo>
                  <a:pt x="7852" y="2118523"/>
                </a:lnTo>
                <a:lnTo>
                  <a:pt x="4431" y="2166106"/>
                </a:lnTo>
                <a:lnTo>
                  <a:pt x="1976" y="2213950"/>
                </a:lnTo>
                <a:lnTo>
                  <a:pt x="495" y="2262046"/>
                </a:lnTo>
                <a:lnTo>
                  <a:pt x="0" y="2310383"/>
                </a:lnTo>
                <a:lnTo>
                  <a:pt x="495" y="2358721"/>
                </a:lnTo>
                <a:lnTo>
                  <a:pt x="1976" y="2406817"/>
                </a:lnTo>
                <a:lnTo>
                  <a:pt x="4431" y="2454661"/>
                </a:lnTo>
                <a:lnTo>
                  <a:pt x="7852" y="2502244"/>
                </a:lnTo>
                <a:lnTo>
                  <a:pt x="12229" y="2549556"/>
                </a:lnTo>
                <a:lnTo>
                  <a:pt x="17552" y="2596588"/>
                </a:lnTo>
                <a:lnTo>
                  <a:pt x="23812" y="2643330"/>
                </a:lnTo>
                <a:lnTo>
                  <a:pt x="30998" y="2689771"/>
                </a:lnTo>
                <a:lnTo>
                  <a:pt x="39102" y="2735904"/>
                </a:lnTo>
                <a:lnTo>
                  <a:pt x="48114" y="2781717"/>
                </a:lnTo>
                <a:lnTo>
                  <a:pt x="58023" y="2827201"/>
                </a:lnTo>
                <a:lnTo>
                  <a:pt x="68821" y="2872347"/>
                </a:lnTo>
                <a:lnTo>
                  <a:pt x="80498" y="2917145"/>
                </a:lnTo>
                <a:lnTo>
                  <a:pt x="93043" y="2961585"/>
                </a:lnTo>
                <a:lnTo>
                  <a:pt x="106448" y="3005658"/>
                </a:lnTo>
                <a:lnTo>
                  <a:pt x="120702" y="3049354"/>
                </a:lnTo>
                <a:lnTo>
                  <a:pt x="135797" y="3092663"/>
                </a:lnTo>
                <a:lnTo>
                  <a:pt x="151722" y="3135576"/>
                </a:lnTo>
                <a:lnTo>
                  <a:pt x="168468" y="3178083"/>
                </a:lnTo>
                <a:lnTo>
                  <a:pt x="186025" y="3220175"/>
                </a:lnTo>
                <a:lnTo>
                  <a:pt x="204384" y="3261841"/>
                </a:lnTo>
                <a:lnTo>
                  <a:pt x="223534" y="3303072"/>
                </a:lnTo>
                <a:lnTo>
                  <a:pt x="243466" y="3343859"/>
                </a:lnTo>
                <a:lnTo>
                  <a:pt x="264172" y="3384192"/>
                </a:lnTo>
                <a:lnTo>
                  <a:pt x="285640" y="3424060"/>
                </a:lnTo>
                <a:lnTo>
                  <a:pt x="307861" y="3463456"/>
                </a:lnTo>
                <a:lnTo>
                  <a:pt x="330826" y="3502368"/>
                </a:lnTo>
                <a:lnTo>
                  <a:pt x="354524" y="3540787"/>
                </a:lnTo>
                <a:lnTo>
                  <a:pt x="378948" y="3578704"/>
                </a:lnTo>
                <a:lnTo>
                  <a:pt x="404085" y="3616109"/>
                </a:lnTo>
                <a:lnTo>
                  <a:pt x="429928" y="3652993"/>
                </a:lnTo>
                <a:lnTo>
                  <a:pt x="456466" y="3689345"/>
                </a:lnTo>
                <a:lnTo>
                  <a:pt x="483690" y="3725156"/>
                </a:lnTo>
                <a:lnTo>
                  <a:pt x="511590" y="3760416"/>
                </a:lnTo>
                <a:lnTo>
                  <a:pt x="540157" y="3795116"/>
                </a:lnTo>
                <a:lnTo>
                  <a:pt x="569380" y="3829246"/>
                </a:lnTo>
                <a:lnTo>
                  <a:pt x="599250" y="3862796"/>
                </a:lnTo>
                <a:lnTo>
                  <a:pt x="629758" y="3895758"/>
                </a:lnTo>
                <a:lnTo>
                  <a:pt x="660893" y="3928120"/>
                </a:lnTo>
                <a:lnTo>
                  <a:pt x="692647" y="3959874"/>
                </a:lnTo>
                <a:lnTo>
                  <a:pt x="725009" y="3991009"/>
                </a:lnTo>
                <a:lnTo>
                  <a:pt x="757971" y="4021517"/>
                </a:lnTo>
                <a:lnTo>
                  <a:pt x="791521" y="4051387"/>
                </a:lnTo>
                <a:lnTo>
                  <a:pt x="825651" y="4080610"/>
                </a:lnTo>
                <a:lnTo>
                  <a:pt x="860351" y="4109177"/>
                </a:lnTo>
                <a:lnTo>
                  <a:pt x="895611" y="4137077"/>
                </a:lnTo>
                <a:lnTo>
                  <a:pt x="931422" y="4164301"/>
                </a:lnTo>
                <a:lnTo>
                  <a:pt x="967774" y="4190839"/>
                </a:lnTo>
                <a:lnTo>
                  <a:pt x="1004658" y="4216682"/>
                </a:lnTo>
                <a:lnTo>
                  <a:pt x="1042063" y="4241819"/>
                </a:lnTo>
                <a:lnTo>
                  <a:pt x="1079980" y="4266243"/>
                </a:lnTo>
                <a:lnTo>
                  <a:pt x="1118399" y="4289941"/>
                </a:lnTo>
                <a:lnTo>
                  <a:pt x="1157311" y="4312906"/>
                </a:lnTo>
                <a:lnTo>
                  <a:pt x="1196707" y="4335127"/>
                </a:lnTo>
                <a:lnTo>
                  <a:pt x="1236575" y="4356595"/>
                </a:lnTo>
                <a:lnTo>
                  <a:pt x="1276908" y="4377301"/>
                </a:lnTo>
                <a:lnTo>
                  <a:pt x="1317695" y="4397233"/>
                </a:lnTo>
                <a:lnTo>
                  <a:pt x="1358926" y="4416383"/>
                </a:lnTo>
                <a:lnTo>
                  <a:pt x="1400592" y="4434742"/>
                </a:lnTo>
                <a:lnTo>
                  <a:pt x="1442684" y="4452299"/>
                </a:lnTo>
                <a:lnTo>
                  <a:pt x="1485191" y="4469045"/>
                </a:lnTo>
                <a:lnTo>
                  <a:pt x="1528104" y="4484970"/>
                </a:lnTo>
                <a:lnTo>
                  <a:pt x="1571413" y="4500065"/>
                </a:lnTo>
                <a:lnTo>
                  <a:pt x="1615109" y="4514319"/>
                </a:lnTo>
                <a:lnTo>
                  <a:pt x="1659182" y="4527724"/>
                </a:lnTo>
                <a:lnTo>
                  <a:pt x="1703622" y="4540269"/>
                </a:lnTo>
                <a:lnTo>
                  <a:pt x="1748420" y="4551946"/>
                </a:lnTo>
                <a:lnTo>
                  <a:pt x="1793566" y="4562744"/>
                </a:lnTo>
                <a:lnTo>
                  <a:pt x="1839050" y="4572653"/>
                </a:lnTo>
                <a:lnTo>
                  <a:pt x="1884863" y="4581665"/>
                </a:lnTo>
                <a:lnTo>
                  <a:pt x="1930996" y="4589769"/>
                </a:lnTo>
                <a:lnTo>
                  <a:pt x="1977437" y="4596955"/>
                </a:lnTo>
                <a:lnTo>
                  <a:pt x="2024179" y="4603215"/>
                </a:lnTo>
                <a:lnTo>
                  <a:pt x="2071211" y="4608538"/>
                </a:lnTo>
                <a:lnTo>
                  <a:pt x="2118523" y="4612915"/>
                </a:lnTo>
                <a:lnTo>
                  <a:pt x="2166106" y="4616336"/>
                </a:lnTo>
                <a:lnTo>
                  <a:pt x="2213950" y="4618791"/>
                </a:lnTo>
                <a:lnTo>
                  <a:pt x="2262046" y="4620272"/>
                </a:lnTo>
                <a:lnTo>
                  <a:pt x="2310384" y="4620767"/>
                </a:lnTo>
                <a:lnTo>
                  <a:pt x="2358721" y="4620272"/>
                </a:lnTo>
                <a:lnTo>
                  <a:pt x="2406817" y="4618791"/>
                </a:lnTo>
                <a:lnTo>
                  <a:pt x="2454661" y="4616336"/>
                </a:lnTo>
                <a:lnTo>
                  <a:pt x="2502244" y="4612915"/>
                </a:lnTo>
                <a:lnTo>
                  <a:pt x="2549556" y="4608538"/>
                </a:lnTo>
                <a:lnTo>
                  <a:pt x="2596588" y="4603215"/>
                </a:lnTo>
                <a:lnTo>
                  <a:pt x="2643330" y="4596955"/>
                </a:lnTo>
                <a:lnTo>
                  <a:pt x="2689771" y="4589769"/>
                </a:lnTo>
                <a:lnTo>
                  <a:pt x="2735904" y="4581665"/>
                </a:lnTo>
                <a:lnTo>
                  <a:pt x="2781717" y="4572653"/>
                </a:lnTo>
                <a:lnTo>
                  <a:pt x="2827201" y="4562744"/>
                </a:lnTo>
                <a:lnTo>
                  <a:pt x="2872347" y="4551946"/>
                </a:lnTo>
                <a:lnTo>
                  <a:pt x="2917145" y="4540269"/>
                </a:lnTo>
                <a:lnTo>
                  <a:pt x="2961585" y="4527724"/>
                </a:lnTo>
                <a:lnTo>
                  <a:pt x="3005658" y="4514319"/>
                </a:lnTo>
                <a:lnTo>
                  <a:pt x="3049354" y="4500065"/>
                </a:lnTo>
                <a:lnTo>
                  <a:pt x="3092663" y="4484970"/>
                </a:lnTo>
                <a:lnTo>
                  <a:pt x="3135576" y="4469045"/>
                </a:lnTo>
                <a:lnTo>
                  <a:pt x="3178083" y="4452299"/>
                </a:lnTo>
                <a:lnTo>
                  <a:pt x="3220175" y="4434742"/>
                </a:lnTo>
                <a:lnTo>
                  <a:pt x="3261841" y="4416383"/>
                </a:lnTo>
                <a:lnTo>
                  <a:pt x="3303072" y="4397233"/>
                </a:lnTo>
                <a:lnTo>
                  <a:pt x="3343859" y="4377301"/>
                </a:lnTo>
                <a:lnTo>
                  <a:pt x="3384192" y="4356595"/>
                </a:lnTo>
                <a:lnTo>
                  <a:pt x="3424060" y="4335127"/>
                </a:lnTo>
                <a:lnTo>
                  <a:pt x="3463456" y="4312906"/>
                </a:lnTo>
                <a:lnTo>
                  <a:pt x="3502368" y="4289941"/>
                </a:lnTo>
                <a:lnTo>
                  <a:pt x="3540787" y="4266243"/>
                </a:lnTo>
                <a:lnTo>
                  <a:pt x="3578704" y="4241819"/>
                </a:lnTo>
                <a:lnTo>
                  <a:pt x="3616109" y="4216682"/>
                </a:lnTo>
                <a:lnTo>
                  <a:pt x="3652993" y="4190839"/>
                </a:lnTo>
                <a:lnTo>
                  <a:pt x="3689345" y="4164301"/>
                </a:lnTo>
                <a:lnTo>
                  <a:pt x="3725156" y="4137077"/>
                </a:lnTo>
                <a:lnTo>
                  <a:pt x="3760416" y="4109177"/>
                </a:lnTo>
                <a:lnTo>
                  <a:pt x="3795116" y="4080610"/>
                </a:lnTo>
                <a:lnTo>
                  <a:pt x="3829246" y="4051387"/>
                </a:lnTo>
                <a:lnTo>
                  <a:pt x="3862796" y="4021517"/>
                </a:lnTo>
                <a:lnTo>
                  <a:pt x="3895758" y="3991009"/>
                </a:lnTo>
                <a:lnTo>
                  <a:pt x="3928120" y="3959874"/>
                </a:lnTo>
                <a:lnTo>
                  <a:pt x="3959874" y="3928120"/>
                </a:lnTo>
                <a:lnTo>
                  <a:pt x="3991009" y="3895758"/>
                </a:lnTo>
                <a:lnTo>
                  <a:pt x="4021517" y="3862796"/>
                </a:lnTo>
                <a:lnTo>
                  <a:pt x="4051387" y="3829246"/>
                </a:lnTo>
                <a:lnTo>
                  <a:pt x="4080610" y="3795116"/>
                </a:lnTo>
                <a:lnTo>
                  <a:pt x="4109177" y="3760416"/>
                </a:lnTo>
                <a:lnTo>
                  <a:pt x="4137077" y="3725156"/>
                </a:lnTo>
                <a:lnTo>
                  <a:pt x="4164301" y="3689345"/>
                </a:lnTo>
                <a:lnTo>
                  <a:pt x="4190839" y="3652993"/>
                </a:lnTo>
                <a:lnTo>
                  <a:pt x="4216682" y="3616109"/>
                </a:lnTo>
                <a:lnTo>
                  <a:pt x="4241819" y="3578704"/>
                </a:lnTo>
                <a:lnTo>
                  <a:pt x="4266243" y="3540787"/>
                </a:lnTo>
                <a:lnTo>
                  <a:pt x="4289941" y="3502368"/>
                </a:lnTo>
                <a:lnTo>
                  <a:pt x="4312906" y="3463456"/>
                </a:lnTo>
                <a:lnTo>
                  <a:pt x="4335127" y="3424060"/>
                </a:lnTo>
                <a:lnTo>
                  <a:pt x="4356595" y="3384192"/>
                </a:lnTo>
                <a:lnTo>
                  <a:pt x="4377301" y="3343859"/>
                </a:lnTo>
                <a:lnTo>
                  <a:pt x="4397233" y="3303072"/>
                </a:lnTo>
                <a:lnTo>
                  <a:pt x="4416383" y="3261841"/>
                </a:lnTo>
                <a:lnTo>
                  <a:pt x="4434742" y="3220175"/>
                </a:lnTo>
                <a:lnTo>
                  <a:pt x="4452299" y="3178083"/>
                </a:lnTo>
                <a:lnTo>
                  <a:pt x="4469045" y="3135576"/>
                </a:lnTo>
                <a:lnTo>
                  <a:pt x="4484970" y="3092663"/>
                </a:lnTo>
                <a:lnTo>
                  <a:pt x="4500065" y="3049354"/>
                </a:lnTo>
                <a:lnTo>
                  <a:pt x="4514319" y="3005658"/>
                </a:lnTo>
                <a:lnTo>
                  <a:pt x="4527724" y="2961585"/>
                </a:lnTo>
                <a:lnTo>
                  <a:pt x="4540269" y="2917145"/>
                </a:lnTo>
                <a:lnTo>
                  <a:pt x="4551946" y="2872347"/>
                </a:lnTo>
                <a:lnTo>
                  <a:pt x="4562744" y="2827201"/>
                </a:lnTo>
                <a:lnTo>
                  <a:pt x="4572653" y="2781717"/>
                </a:lnTo>
                <a:lnTo>
                  <a:pt x="4581665" y="2735904"/>
                </a:lnTo>
                <a:lnTo>
                  <a:pt x="4589769" y="2689771"/>
                </a:lnTo>
                <a:lnTo>
                  <a:pt x="4596955" y="2643330"/>
                </a:lnTo>
                <a:lnTo>
                  <a:pt x="4603215" y="2596588"/>
                </a:lnTo>
                <a:lnTo>
                  <a:pt x="4608538" y="2549556"/>
                </a:lnTo>
                <a:lnTo>
                  <a:pt x="4612915" y="2502244"/>
                </a:lnTo>
                <a:lnTo>
                  <a:pt x="4616336" y="2454661"/>
                </a:lnTo>
                <a:lnTo>
                  <a:pt x="4618791" y="2406817"/>
                </a:lnTo>
                <a:lnTo>
                  <a:pt x="4620272" y="2358721"/>
                </a:lnTo>
                <a:lnTo>
                  <a:pt x="4620768" y="2310383"/>
                </a:lnTo>
                <a:lnTo>
                  <a:pt x="4620272" y="2262046"/>
                </a:lnTo>
                <a:lnTo>
                  <a:pt x="4618791" y="2213950"/>
                </a:lnTo>
                <a:lnTo>
                  <a:pt x="4616336" y="2166106"/>
                </a:lnTo>
                <a:lnTo>
                  <a:pt x="4612915" y="2118523"/>
                </a:lnTo>
                <a:lnTo>
                  <a:pt x="4608538" y="2071211"/>
                </a:lnTo>
                <a:lnTo>
                  <a:pt x="4603215" y="2024179"/>
                </a:lnTo>
                <a:lnTo>
                  <a:pt x="4596955" y="1977437"/>
                </a:lnTo>
                <a:lnTo>
                  <a:pt x="4589769" y="1930996"/>
                </a:lnTo>
                <a:lnTo>
                  <a:pt x="4581665" y="1884863"/>
                </a:lnTo>
                <a:lnTo>
                  <a:pt x="4572653" y="1839050"/>
                </a:lnTo>
                <a:lnTo>
                  <a:pt x="4562744" y="1793566"/>
                </a:lnTo>
                <a:lnTo>
                  <a:pt x="4551946" y="1748420"/>
                </a:lnTo>
                <a:lnTo>
                  <a:pt x="4540269" y="1703622"/>
                </a:lnTo>
                <a:lnTo>
                  <a:pt x="4527724" y="1659182"/>
                </a:lnTo>
                <a:lnTo>
                  <a:pt x="4514319" y="1615109"/>
                </a:lnTo>
                <a:lnTo>
                  <a:pt x="4500065" y="1571413"/>
                </a:lnTo>
                <a:lnTo>
                  <a:pt x="4484970" y="1528104"/>
                </a:lnTo>
                <a:lnTo>
                  <a:pt x="4469045" y="1485191"/>
                </a:lnTo>
                <a:lnTo>
                  <a:pt x="4452299" y="1442684"/>
                </a:lnTo>
                <a:lnTo>
                  <a:pt x="4434742" y="1400592"/>
                </a:lnTo>
                <a:lnTo>
                  <a:pt x="4416383" y="1358926"/>
                </a:lnTo>
                <a:lnTo>
                  <a:pt x="4397233" y="1317695"/>
                </a:lnTo>
                <a:lnTo>
                  <a:pt x="4377301" y="1276908"/>
                </a:lnTo>
                <a:lnTo>
                  <a:pt x="4356595" y="1236575"/>
                </a:lnTo>
                <a:lnTo>
                  <a:pt x="4335127" y="1196707"/>
                </a:lnTo>
                <a:lnTo>
                  <a:pt x="4312906" y="1157311"/>
                </a:lnTo>
                <a:lnTo>
                  <a:pt x="4289941" y="1118399"/>
                </a:lnTo>
                <a:lnTo>
                  <a:pt x="4266243" y="1079980"/>
                </a:lnTo>
                <a:lnTo>
                  <a:pt x="4241819" y="1042063"/>
                </a:lnTo>
                <a:lnTo>
                  <a:pt x="4216682" y="1004658"/>
                </a:lnTo>
                <a:lnTo>
                  <a:pt x="4190839" y="967774"/>
                </a:lnTo>
                <a:lnTo>
                  <a:pt x="4164301" y="931422"/>
                </a:lnTo>
                <a:lnTo>
                  <a:pt x="4137077" y="895611"/>
                </a:lnTo>
                <a:lnTo>
                  <a:pt x="4109177" y="860351"/>
                </a:lnTo>
                <a:lnTo>
                  <a:pt x="4080610" y="825651"/>
                </a:lnTo>
                <a:lnTo>
                  <a:pt x="4051387" y="791521"/>
                </a:lnTo>
                <a:lnTo>
                  <a:pt x="4021517" y="757971"/>
                </a:lnTo>
                <a:lnTo>
                  <a:pt x="3991009" y="725009"/>
                </a:lnTo>
                <a:lnTo>
                  <a:pt x="3959874" y="692647"/>
                </a:lnTo>
                <a:lnTo>
                  <a:pt x="3928120" y="660893"/>
                </a:lnTo>
                <a:lnTo>
                  <a:pt x="3895758" y="629758"/>
                </a:lnTo>
                <a:lnTo>
                  <a:pt x="3862796" y="599250"/>
                </a:lnTo>
                <a:lnTo>
                  <a:pt x="3829246" y="569380"/>
                </a:lnTo>
                <a:lnTo>
                  <a:pt x="3795116" y="540157"/>
                </a:lnTo>
                <a:lnTo>
                  <a:pt x="3760416" y="511590"/>
                </a:lnTo>
                <a:lnTo>
                  <a:pt x="3725156" y="483690"/>
                </a:lnTo>
                <a:lnTo>
                  <a:pt x="3689345" y="456466"/>
                </a:lnTo>
                <a:lnTo>
                  <a:pt x="3652993" y="429928"/>
                </a:lnTo>
                <a:lnTo>
                  <a:pt x="3616109" y="404085"/>
                </a:lnTo>
                <a:lnTo>
                  <a:pt x="3578704" y="378948"/>
                </a:lnTo>
                <a:lnTo>
                  <a:pt x="3540787" y="354524"/>
                </a:lnTo>
                <a:lnTo>
                  <a:pt x="3502368" y="330826"/>
                </a:lnTo>
                <a:lnTo>
                  <a:pt x="3463456" y="307861"/>
                </a:lnTo>
                <a:lnTo>
                  <a:pt x="3424060" y="285640"/>
                </a:lnTo>
                <a:lnTo>
                  <a:pt x="3384192" y="264172"/>
                </a:lnTo>
                <a:lnTo>
                  <a:pt x="3343859" y="243466"/>
                </a:lnTo>
                <a:lnTo>
                  <a:pt x="3303072" y="223534"/>
                </a:lnTo>
                <a:lnTo>
                  <a:pt x="3261841" y="204384"/>
                </a:lnTo>
                <a:lnTo>
                  <a:pt x="3220175" y="186025"/>
                </a:lnTo>
                <a:lnTo>
                  <a:pt x="3178083" y="168468"/>
                </a:lnTo>
                <a:lnTo>
                  <a:pt x="3135576" y="151722"/>
                </a:lnTo>
                <a:lnTo>
                  <a:pt x="3092663" y="135797"/>
                </a:lnTo>
                <a:lnTo>
                  <a:pt x="3049354" y="120702"/>
                </a:lnTo>
                <a:lnTo>
                  <a:pt x="3005658" y="106448"/>
                </a:lnTo>
                <a:lnTo>
                  <a:pt x="2961585" y="93043"/>
                </a:lnTo>
                <a:lnTo>
                  <a:pt x="2917145" y="80498"/>
                </a:lnTo>
                <a:lnTo>
                  <a:pt x="2872347" y="68821"/>
                </a:lnTo>
                <a:lnTo>
                  <a:pt x="2827201" y="58023"/>
                </a:lnTo>
                <a:lnTo>
                  <a:pt x="2781717" y="48114"/>
                </a:lnTo>
                <a:lnTo>
                  <a:pt x="2735904" y="39102"/>
                </a:lnTo>
                <a:lnTo>
                  <a:pt x="2689771" y="30998"/>
                </a:lnTo>
                <a:lnTo>
                  <a:pt x="2643330" y="23812"/>
                </a:lnTo>
                <a:lnTo>
                  <a:pt x="2596588" y="17552"/>
                </a:lnTo>
                <a:lnTo>
                  <a:pt x="2549556" y="12229"/>
                </a:lnTo>
                <a:lnTo>
                  <a:pt x="2502244" y="7852"/>
                </a:lnTo>
                <a:lnTo>
                  <a:pt x="2454661" y="4431"/>
                </a:lnTo>
                <a:lnTo>
                  <a:pt x="2406817" y="1976"/>
                </a:lnTo>
                <a:lnTo>
                  <a:pt x="2358721" y="495"/>
                </a:lnTo>
                <a:lnTo>
                  <a:pt x="2310384" y="0"/>
                </a:lnTo>
                <a:close/>
              </a:path>
            </a:pathLst>
          </a:custGeom>
          <a:solidFill>
            <a:srgbClr val="96BD48"/>
          </a:solidFill>
        </p:spPr>
        <p:txBody>
          <a:bodyPr wrap="square" lIns="0" tIns="0" rIns="0" bIns="0" rtlCol="0"/>
          <a:lstStyle/>
          <a:p>
            <a:endParaRPr/>
          </a:p>
        </p:txBody>
      </p:sp>
      <p:sp>
        <p:nvSpPr>
          <p:cNvPr id="3" name="object 3"/>
          <p:cNvSpPr txBox="1"/>
          <p:nvPr/>
        </p:nvSpPr>
        <p:spPr>
          <a:xfrm>
            <a:off x="1663807" y="2092826"/>
            <a:ext cx="2815590" cy="1321516"/>
          </a:xfrm>
          <a:prstGeom prst="rect">
            <a:avLst/>
          </a:prstGeom>
        </p:spPr>
        <p:txBody>
          <a:bodyPr vert="horz" wrap="square" lIns="0" tIns="89535" rIns="0" bIns="0" rtlCol="0">
            <a:spAutoFit/>
          </a:bodyPr>
          <a:lstStyle/>
          <a:p>
            <a:pPr marL="12065" marR="5080" indent="1270" algn="ctr">
              <a:lnSpc>
                <a:spcPts val="4750"/>
              </a:lnSpc>
              <a:spcBef>
                <a:spcPts val="705"/>
              </a:spcBef>
            </a:pPr>
            <a:r>
              <a:rPr lang="en-US" sz="4400" dirty="0">
                <a:latin typeface="Calibri Light"/>
                <a:cs typeface="Calibri Light"/>
              </a:rPr>
              <a:t>STATISTICAL ANALYSIS</a:t>
            </a:r>
            <a:endParaRPr sz="4400" dirty="0">
              <a:latin typeface="Calibri Light"/>
              <a:cs typeface="Calibri Light"/>
            </a:endParaRPr>
          </a:p>
        </p:txBody>
      </p:sp>
      <p:sp>
        <p:nvSpPr>
          <p:cNvPr id="8" name="object 8"/>
          <p:cNvSpPr/>
          <p:nvPr/>
        </p:nvSpPr>
        <p:spPr>
          <a:xfrm>
            <a:off x="530355" y="0"/>
            <a:ext cx="1155700" cy="591820"/>
          </a:xfrm>
          <a:custGeom>
            <a:avLst/>
            <a:gdLst/>
            <a:ahLst/>
            <a:cxnLst/>
            <a:rect l="l" t="t" r="r" b="b"/>
            <a:pathLst>
              <a:path w="1155700" h="591820">
                <a:moveTo>
                  <a:pt x="1153833" y="0"/>
                </a:moveTo>
                <a:lnTo>
                  <a:pt x="1346" y="0"/>
                </a:lnTo>
                <a:lnTo>
                  <a:pt x="0" y="13449"/>
                </a:lnTo>
                <a:lnTo>
                  <a:pt x="1914" y="60842"/>
                </a:lnTo>
                <a:lnTo>
                  <a:pt x="7559" y="107180"/>
                </a:lnTo>
                <a:lnTo>
                  <a:pt x="16786" y="152314"/>
                </a:lnTo>
                <a:lnTo>
                  <a:pt x="29446" y="196096"/>
                </a:lnTo>
                <a:lnTo>
                  <a:pt x="45390" y="238376"/>
                </a:lnTo>
                <a:lnTo>
                  <a:pt x="64470" y="279007"/>
                </a:lnTo>
                <a:lnTo>
                  <a:pt x="86536" y="317839"/>
                </a:lnTo>
                <a:lnTo>
                  <a:pt x="111442" y="354724"/>
                </a:lnTo>
                <a:lnTo>
                  <a:pt x="139037" y="389513"/>
                </a:lnTo>
                <a:lnTo>
                  <a:pt x="169173" y="422057"/>
                </a:lnTo>
                <a:lnTo>
                  <a:pt x="201702" y="452207"/>
                </a:lnTo>
                <a:lnTo>
                  <a:pt x="236474" y="479816"/>
                </a:lnTo>
                <a:lnTo>
                  <a:pt x="273342" y="504733"/>
                </a:lnTo>
                <a:lnTo>
                  <a:pt x="312156" y="526810"/>
                </a:lnTo>
                <a:lnTo>
                  <a:pt x="352769" y="545899"/>
                </a:lnTo>
                <a:lnTo>
                  <a:pt x="395030" y="561851"/>
                </a:lnTo>
                <a:lnTo>
                  <a:pt x="438792" y="574517"/>
                </a:lnTo>
                <a:lnTo>
                  <a:pt x="483906" y="583748"/>
                </a:lnTo>
                <a:lnTo>
                  <a:pt x="530223" y="589396"/>
                </a:lnTo>
                <a:lnTo>
                  <a:pt x="577596" y="591312"/>
                </a:lnTo>
                <a:lnTo>
                  <a:pt x="624968" y="589396"/>
                </a:lnTo>
                <a:lnTo>
                  <a:pt x="671285" y="583748"/>
                </a:lnTo>
                <a:lnTo>
                  <a:pt x="716399" y="574517"/>
                </a:lnTo>
                <a:lnTo>
                  <a:pt x="760161" y="561851"/>
                </a:lnTo>
                <a:lnTo>
                  <a:pt x="802422" y="545899"/>
                </a:lnTo>
                <a:lnTo>
                  <a:pt x="843035" y="526810"/>
                </a:lnTo>
                <a:lnTo>
                  <a:pt x="881849" y="504733"/>
                </a:lnTo>
                <a:lnTo>
                  <a:pt x="918717" y="479816"/>
                </a:lnTo>
                <a:lnTo>
                  <a:pt x="953489" y="452207"/>
                </a:lnTo>
                <a:lnTo>
                  <a:pt x="986018" y="422057"/>
                </a:lnTo>
                <a:lnTo>
                  <a:pt x="1016154" y="389513"/>
                </a:lnTo>
                <a:lnTo>
                  <a:pt x="1043749" y="354724"/>
                </a:lnTo>
                <a:lnTo>
                  <a:pt x="1068655" y="317839"/>
                </a:lnTo>
                <a:lnTo>
                  <a:pt x="1090721" y="279007"/>
                </a:lnTo>
                <a:lnTo>
                  <a:pt x="1109801" y="238376"/>
                </a:lnTo>
                <a:lnTo>
                  <a:pt x="1125745" y="196096"/>
                </a:lnTo>
                <a:lnTo>
                  <a:pt x="1138405" y="152314"/>
                </a:lnTo>
                <a:lnTo>
                  <a:pt x="1147632" y="107180"/>
                </a:lnTo>
                <a:lnTo>
                  <a:pt x="1153277" y="60842"/>
                </a:lnTo>
                <a:lnTo>
                  <a:pt x="1155192" y="13449"/>
                </a:lnTo>
                <a:lnTo>
                  <a:pt x="1153833" y="0"/>
                </a:lnTo>
                <a:close/>
              </a:path>
            </a:pathLst>
          </a:custGeom>
          <a:solidFill>
            <a:srgbClr val="C8482C"/>
          </a:solidFill>
        </p:spPr>
        <p:txBody>
          <a:bodyPr wrap="square" lIns="0" tIns="0" rIns="0" bIns="0" rtlCol="0"/>
          <a:lstStyle/>
          <a:p>
            <a:endParaRPr/>
          </a:p>
        </p:txBody>
      </p:sp>
      <p:sp>
        <p:nvSpPr>
          <p:cNvPr id="9" name="object 9"/>
          <p:cNvSpPr/>
          <p:nvPr/>
        </p:nvSpPr>
        <p:spPr>
          <a:xfrm>
            <a:off x="3960876" y="0"/>
            <a:ext cx="1737360" cy="960119"/>
          </a:xfrm>
          <a:custGeom>
            <a:avLst/>
            <a:gdLst/>
            <a:ahLst/>
            <a:cxnLst/>
            <a:rect l="l" t="t" r="r" b="b"/>
            <a:pathLst>
              <a:path w="1737360" h="960119">
                <a:moveTo>
                  <a:pt x="1737360" y="0"/>
                </a:moveTo>
                <a:lnTo>
                  <a:pt x="1613535" y="0"/>
                </a:lnTo>
                <a:lnTo>
                  <a:pt x="1613535" y="790752"/>
                </a:lnTo>
                <a:lnTo>
                  <a:pt x="247294" y="0"/>
                </a:lnTo>
                <a:lnTo>
                  <a:pt x="0" y="0"/>
                </a:lnTo>
                <a:lnTo>
                  <a:pt x="1644497" y="951826"/>
                </a:lnTo>
                <a:lnTo>
                  <a:pt x="1651774" y="955422"/>
                </a:lnTo>
                <a:lnTo>
                  <a:pt x="1659424" y="958021"/>
                </a:lnTo>
                <a:lnTo>
                  <a:pt x="1667348" y="959595"/>
                </a:lnTo>
                <a:lnTo>
                  <a:pt x="1675447" y="960119"/>
                </a:lnTo>
                <a:lnTo>
                  <a:pt x="1699544" y="955251"/>
                </a:lnTo>
                <a:lnTo>
                  <a:pt x="1719224" y="941974"/>
                </a:lnTo>
                <a:lnTo>
                  <a:pt x="1732493" y="922283"/>
                </a:lnTo>
                <a:lnTo>
                  <a:pt x="1737360" y="898169"/>
                </a:lnTo>
                <a:lnTo>
                  <a:pt x="1737360" y="0"/>
                </a:lnTo>
                <a:close/>
              </a:path>
            </a:pathLst>
          </a:custGeom>
          <a:solidFill>
            <a:srgbClr val="D48B2D"/>
          </a:solidFill>
        </p:spPr>
        <p:txBody>
          <a:bodyPr wrap="square" lIns="0" tIns="0" rIns="0" bIns="0" rtlCol="0"/>
          <a:lstStyle/>
          <a:p>
            <a:endParaRPr/>
          </a:p>
        </p:txBody>
      </p:sp>
      <p:sp>
        <p:nvSpPr>
          <p:cNvPr id="10" name="object 10"/>
          <p:cNvSpPr/>
          <p:nvPr/>
        </p:nvSpPr>
        <p:spPr>
          <a:xfrm>
            <a:off x="0" y="2936748"/>
            <a:ext cx="160020" cy="553720"/>
          </a:xfrm>
          <a:custGeom>
            <a:avLst/>
            <a:gdLst/>
            <a:ahLst/>
            <a:cxnLst/>
            <a:rect l="l" t="t" r="r" b="b"/>
            <a:pathLst>
              <a:path w="160020" h="553720">
                <a:moveTo>
                  <a:pt x="0" y="0"/>
                </a:moveTo>
                <a:lnTo>
                  <a:pt x="0" y="553212"/>
                </a:lnTo>
                <a:lnTo>
                  <a:pt x="17919" y="543496"/>
                </a:lnTo>
                <a:lnTo>
                  <a:pt x="58215" y="511360"/>
                </a:lnTo>
                <a:lnTo>
                  <a:pt x="92866" y="473286"/>
                </a:lnTo>
                <a:lnTo>
                  <a:pt x="121121" y="430025"/>
                </a:lnTo>
                <a:lnTo>
                  <a:pt x="142232" y="382325"/>
                </a:lnTo>
                <a:lnTo>
                  <a:pt x="155448" y="330935"/>
                </a:lnTo>
                <a:lnTo>
                  <a:pt x="160020" y="276606"/>
                </a:lnTo>
                <a:lnTo>
                  <a:pt x="155448" y="222276"/>
                </a:lnTo>
                <a:lnTo>
                  <a:pt x="142232" y="170886"/>
                </a:lnTo>
                <a:lnTo>
                  <a:pt x="121121" y="123186"/>
                </a:lnTo>
                <a:lnTo>
                  <a:pt x="92866" y="79925"/>
                </a:lnTo>
                <a:lnTo>
                  <a:pt x="58215" y="41851"/>
                </a:lnTo>
                <a:lnTo>
                  <a:pt x="17919" y="9715"/>
                </a:lnTo>
                <a:lnTo>
                  <a:pt x="0" y="0"/>
                </a:lnTo>
                <a:close/>
              </a:path>
            </a:pathLst>
          </a:custGeom>
          <a:solidFill>
            <a:srgbClr val="7B5FC5"/>
          </a:solidFill>
        </p:spPr>
        <p:txBody>
          <a:bodyPr wrap="square" lIns="0" tIns="0" rIns="0" bIns="0" rtlCol="0"/>
          <a:lstStyle/>
          <a:p>
            <a:endParaRPr/>
          </a:p>
        </p:txBody>
      </p:sp>
      <p:sp>
        <p:nvSpPr>
          <p:cNvPr id="11" name="object 11"/>
          <p:cNvSpPr/>
          <p:nvPr/>
        </p:nvSpPr>
        <p:spPr>
          <a:xfrm>
            <a:off x="3" y="5835396"/>
            <a:ext cx="1548765" cy="1022985"/>
          </a:xfrm>
          <a:custGeom>
            <a:avLst/>
            <a:gdLst/>
            <a:ahLst/>
            <a:cxnLst/>
            <a:rect l="l" t="t" r="r" b="b"/>
            <a:pathLst>
              <a:path w="1548765" h="1022984">
                <a:moveTo>
                  <a:pt x="1486458" y="0"/>
                </a:moveTo>
                <a:lnTo>
                  <a:pt x="0" y="0"/>
                </a:lnTo>
                <a:lnTo>
                  <a:pt x="0" y="123850"/>
                </a:lnTo>
                <a:lnTo>
                  <a:pt x="1424533" y="123850"/>
                </a:lnTo>
                <a:lnTo>
                  <a:pt x="1424533" y="1022603"/>
                </a:lnTo>
                <a:lnTo>
                  <a:pt x="1548384" y="1022603"/>
                </a:lnTo>
                <a:lnTo>
                  <a:pt x="1548384" y="61925"/>
                </a:lnTo>
                <a:lnTo>
                  <a:pt x="1543517" y="37820"/>
                </a:lnTo>
                <a:lnTo>
                  <a:pt x="1530246" y="18137"/>
                </a:lnTo>
                <a:lnTo>
                  <a:pt x="1510563" y="4866"/>
                </a:lnTo>
                <a:lnTo>
                  <a:pt x="1486458" y="0"/>
                </a:lnTo>
                <a:close/>
              </a:path>
            </a:pathLst>
          </a:custGeom>
          <a:solidFill>
            <a:srgbClr val="D48B2D"/>
          </a:solidFill>
        </p:spPr>
        <p:txBody>
          <a:bodyPr wrap="square" lIns="0" tIns="0" rIns="0" bIns="0" rtlCol="0"/>
          <a:lstStyle/>
          <a:p>
            <a:endParaRPr/>
          </a:p>
        </p:txBody>
      </p:sp>
      <p:grpSp>
        <p:nvGrpSpPr>
          <p:cNvPr id="12" name="object 12"/>
          <p:cNvGrpSpPr/>
          <p:nvPr/>
        </p:nvGrpSpPr>
        <p:grpSpPr>
          <a:xfrm>
            <a:off x="3404617" y="5718078"/>
            <a:ext cx="2293620" cy="1140460"/>
            <a:chOff x="3404617" y="5718078"/>
            <a:chExt cx="2293620" cy="1140460"/>
          </a:xfrm>
        </p:grpSpPr>
        <p:sp>
          <p:nvSpPr>
            <p:cNvPr id="13" name="object 13"/>
            <p:cNvSpPr/>
            <p:nvPr/>
          </p:nvSpPr>
          <p:spPr>
            <a:xfrm>
              <a:off x="3404617" y="5718078"/>
              <a:ext cx="1772285" cy="1140460"/>
            </a:xfrm>
            <a:custGeom>
              <a:avLst/>
              <a:gdLst/>
              <a:ahLst/>
              <a:cxnLst/>
              <a:rect l="l" t="t" r="r" b="b"/>
              <a:pathLst>
                <a:path w="1772285" h="1140459">
                  <a:moveTo>
                    <a:pt x="209981" y="762914"/>
                  </a:moveTo>
                  <a:lnTo>
                    <a:pt x="160504" y="778552"/>
                  </a:lnTo>
                  <a:lnTo>
                    <a:pt x="124369" y="835978"/>
                  </a:lnTo>
                  <a:lnTo>
                    <a:pt x="101474" y="879981"/>
                  </a:lnTo>
                  <a:lnTo>
                    <a:pt x="79982" y="924658"/>
                  </a:lnTo>
                  <a:lnTo>
                    <a:pt x="59905" y="969975"/>
                  </a:lnTo>
                  <a:lnTo>
                    <a:pt x="0" y="1139926"/>
                  </a:lnTo>
                  <a:lnTo>
                    <a:pt x="134442" y="1139926"/>
                  </a:lnTo>
                  <a:lnTo>
                    <a:pt x="176872" y="1019556"/>
                  </a:lnTo>
                  <a:lnTo>
                    <a:pt x="195341" y="977874"/>
                  </a:lnTo>
                  <a:lnTo>
                    <a:pt x="215115" y="936783"/>
                  </a:lnTo>
                  <a:lnTo>
                    <a:pt x="236180" y="896312"/>
                  </a:lnTo>
                  <a:lnTo>
                    <a:pt x="258521" y="856488"/>
                  </a:lnTo>
                  <a:lnTo>
                    <a:pt x="265998" y="832397"/>
                  </a:lnTo>
                  <a:lnTo>
                    <a:pt x="252529" y="786525"/>
                  </a:lnTo>
                  <a:lnTo>
                    <a:pt x="217919" y="763816"/>
                  </a:lnTo>
                  <a:lnTo>
                    <a:pt x="209981" y="762914"/>
                  </a:lnTo>
                  <a:close/>
                </a:path>
                <a:path w="1772285" h="1140459">
                  <a:moveTo>
                    <a:pt x="838530" y="161251"/>
                  </a:moveTo>
                  <a:lnTo>
                    <a:pt x="770140" y="190835"/>
                  </a:lnTo>
                  <a:lnTo>
                    <a:pt x="726858" y="215086"/>
                  </a:lnTo>
                  <a:lnTo>
                    <a:pt x="684368" y="240654"/>
                  </a:lnTo>
                  <a:lnTo>
                    <a:pt x="642700" y="267519"/>
                  </a:lnTo>
                  <a:lnTo>
                    <a:pt x="601885" y="295659"/>
                  </a:lnTo>
                  <a:lnTo>
                    <a:pt x="561950" y="325056"/>
                  </a:lnTo>
                  <a:lnTo>
                    <a:pt x="522928" y="355690"/>
                  </a:lnTo>
                  <a:lnTo>
                    <a:pt x="484847" y="387540"/>
                  </a:lnTo>
                  <a:lnTo>
                    <a:pt x="462935" y="430863"/>
                  </a:lnTo>
                  <a:lnTo>
                    <a:pt x="465775" y="455013"/>
                  </a:lnTo>
                  <a:lnTo>
                    <a:pt x="488140" y="486373"/>
                  </a:lnTo>
                  <a:lnTo>
                    <a:pt x="526389" y="499059"/>
                  </a:lnTo>
                  <a:lnTo>
                    <a:pt x="526681" y="499059"/>
                  </a:lnTo>
                  <a:lnTo>
                    <a:pt x="568223" y="484009"/>
                  </a:lnTo>
                  <a:lnTo>
                    <a:pt x="608348" y="450536"/>
                  </a:lnTo>
                  <a:lnTo>
                    <a:pt x="649600" y="418528"/>
                  </a:lnTo>
                  <a:lnTo>
                    <a:pt x="691940" y="388014"/>
                  </a:lnTo>
                  <a:lnTo>
                    <a:pt x="735326" y="359021"/>
                  </a:lnTo>
                  <a:lnTo>
                    <a:pt x="779718" y="331577"/>
                  </a:lnTo>
                  <a:lnTo>
                    <a:pt x="825076" y="305709"/>
                  </a:lnTo>
                  <a:lnTo>
                    <a:pt x="871359" y="281444"/>
                  </a:lnTo>
                  <a:lnTo>
                    <a:pt x="891215" y="265859"/>
                  </a:lnTo>
                  <a:lnTo>
                    <a:pt x="903141" y="244613"/>
                  </a:lnTo>
                  <a:lnTo>
                    <a:pt x="906228" y="220449"/>
                  </a:lnTo>
                  <a:lnTo>
                    <a:pt x="899566" y="196113"/>
                  </a:lnTo>
                  <a:lnTo>
                    <a:pt x="888507" y="180513"/>
                  </a:lnTo>
                  <a:lnTo>
                    <a:pt x="873877" y="169248"/>
                  </a:lnTo>
                  <a:lnTo>
                    <a:pt x="856832" y="162700"/>
                  </a:lnTo>
                  <a:lnTo>
                    <a:pt x="838530" y="161251"/>
                  </a:lnTo>
                  <a:close/>
                </a:path>
                <a:path w="1772285" h="1140459">
                  <a:moveTo>
                    <a:pt x="1516037" y="0"/>
                  </a:moveTo>
                  <a:lnTo>
                    <a:pt x="1466470" y="1061"/>
                  </a:lnTo>
                  <a:lnTo>
                    <a:pt x="1416948" y="3656"/>
                  </a:lnTo>
                  <a:lnTo>
                    <a:pt x="1367507" y="7781"/>
                  </a:lnTo>
                  <a:lnTo>
                    <a:pt x="1318183" y="13436"/>
                  </a:lnTo>
                  <a:lnTo>
                    <a:pt x="1275911" y="37357"/>
                  </a:lnTo>
                  <a:lnTo>
                    <a:pt x="1262938" y="84137"/>
                  </a:lnTo>
                  <a:lnTo>
                    <a:pt x="1269980" y="106356"/>
                  </a:lnTo>
                  <a:lnTo>
                    <a:pt x="1284050" y="124055"/>
                  </a:lnTo>
                  <a:lnTo>
                    <a:pt x="1303424" y="135717"/>
                  </a:lnTo>
                  <a:lnTo>
                    <a:pt x="1326375" y="139827"/>
                  </a:lnTo>
                  <a:lnTo>
                    <a:pt x="1329182" y="139852"/>
                  </a:lnTo>
                  <a:lnTo>
                    <a:pt x="1331988" y="139687"/>
                  </a:lnTo>
                  <a:lnTo>
                    <a:pt x="1334770" y="139344"/>
                  </a:lnTo>
                  <a:lnTo>
                    <a:pt x="1386669" y="133505"/>
                  </a:lnTo>
                  <a:lnTo>
                    <a:pt x="1438703" y="129507"/>
                  </a:lnTo>
                  <a:lnTo>
                    <a:pt x="1490822" y="127351"/>
                  </a:lnTo>
                  <a:lnTo>
                    <a:pt x="1743378" y="127038"/>
                  </a:lnTo>
                  <a:lnTo>
                    <a:pt x="1746423" y="125604"/>
                  </a:lnTo>
                  <a:lnTo>
                    <a:pt x="1762959" y="107718"/>
                  </a:lnTo>
                  <a:lnTo>
                    <a:pt x="1771662" y="84035"/>
                  </a:lnTo>
                  <a:lnTo>
                    <a:pt x="1770492" y="58840"/>
                  </a:lnTo>
                  <a:lnTo>
                    <a:pt x="1742207" y="20283"/>
                  </a:lnTo>
                  <a:lnTo>
                    <a:pt x="1714030" y="11061"/>
                  </a:lnTo>
                  <a:lnTo>
                    <a:pt x="1664641" y="5998"/>
                  </a:lnTo>
                  <a:lnTo>
                    <a:pt x="1615157" y="2468"/>
                  </a:lnTo>
                  <a:lnTo>
                    <a:pt x="1565611" y="469"/>
                  </a:lnTo>
                  <a:lnTo>
                    <a:pt x="1516037" y="0"/>
                  </a:lnTo>
                  <a:close/>
                </a:path>
                <a:path w="1772285" h="1140459">
                  <a:moveTo>
                    <a:pt x="1743378" y="127038"/>
                  </a:moveTo>
                  <a:lnTo>
                    <a:pt x="1542978" y="127038"/>
                  </a:lnTo>
                  <a:lnTo>
                    <a:pt x="1595120" y="128569"/>
                  </a:lnTo>
                  <a:lnTo>
                    <a:pt x="1647201" y="131942"/>
                  </a:lnTo>
                  <a:lnTo>
                    <a:pt x="1699171" y="137160"/>
                  </a:lnTo>
                  <a:lnTo>
                    <a:pt x="1724383" y="135987"/>
                  </a:lnTo>
                  <a:lnTo>
                    <a:pt x="1743378" y="127038"/>
                  </a:lnTo>
                  <a:close/>
                </a:path>
              </a:pathLst>
            </a:custGeom>
            <a:solidFill>
              <a:srgbClr val="7B5FC5"/>
            </a:solidFill>
          </p:spPr>
          <p:txBody>
            <a:bodyPr wrap="square" lIns="0" tIns="0" rIns="0" bIns="0" rtlCol="0"/>
            <a:lstStyle/>
            <a:p>
              <a:endParaRPr/>
            </a:p>
          </p:txBody>
        </p:sp>
        <p:sp>
          <p:nvSpPr>
            <p:cNvPr id="14" name="object 14"/>
            <p:cNvSpPr/>
            <p:nvPr/>
          </p:nvSpPr>
          <p:spPr>
            <a:xfrm>
              <a:off x="4133088" y="6259068"/>
              <a:ext cx="1565275" cy="599440"/>
            </a:xfrm>
            <a:custGeom>
              <a:avLst/>
              <a:gdLst/>
              <a:ahLst/>
              <a:cxnLst/>
              <a:rect l="l" t="t" r="r" b="b"/>
              <a:pathLst>
                <a:path w="1565275" h="599440">
                  <a:moveTo>
                    <a:pt x="782574" y="0"/>
                  </a:moveTo>
                  <a:lnTo>
                    <a:pt x="732729" y="1470"/>
                  </a:lnTo>
                  <a:lnTo>
                    <a:pt x="683685" y="5826"/>
                  </a:lnTo>
                  <a:lnTo>
                    <a:pt x="635530" y="12982"/>
                  </a:lnTo>
                  <a:lnTo>
                    <a:pt x="588351" y="22851"/>
                  </a:lnTo>
                  <a:lnTo>
                    <a:pt x="542236" y="35349"/>
                  </a:lnTo>
                  <a:lnTo>
                    <a:pt x="497273" y="50391"/>
                  </a:lnTo>
                  <a:lnTo>
                    <a:pt x="453550" y="67890"/>
                  </a:lnTo>
                  <a:lnTo>
                    <a:pt x="411154" y="87762"/>
                  </a:lnTo>
                  <a:lnTo>
                    <a:pt x="370173" y="109922"/>
                  </a:lnTo>
                  <a:lnTo>
                    <a:pt x="330695" y="134283"/>
                  </a:lnTo>
                  <a:lnTo>
                    <a:pt x="292808" y="160761"/>
                  </a:lnTo>
                  <a:lnTo>
                    <a:pt x="256599" y="189269"/>
                  </a:lnTo>
                  <a:lnTo>
                    <a:pt x="222156" y="219724"/>
                  </a:lnTo>
                  <a:lnTo>
                    <a:pt x="189567" y="252038"/>
                  </a:lnTo>
                  <a:lnTo>
                    <a:pt x="158921" y="286128"/>
                  </a:lnTo>
                  <a:lnTo>
                    <a:pt x="130303" y="321907"/>
                  </a:lnTo>
                  <a:lnTo>
                    <a:pt x="103803" y="359291"/>
                  </a:lnTo>
                  <a:lnTo>
                    <a:pt x="79508" y="398193"/>
                  </a:lnTo>
                  <a:lnTo>
                    <a:pt x="57505" y="438528"/>
                  </a:lnTo>
                  <a:lnTo>
                    <a:pt x="37884" y="480212"/>
                  </a:lnTo>
                  <a:lnTo>
                    <a:pt x="0" y="598931"/>
                  </a:lnTo>
                  <a:lnTo>
                    <a:pt x="1565148" y="598931"/>
                  </a:lnTo>
                  <a:lnTo>
                    <a:pt x="1527263" y="480212"/>
                  </a:lnTo>
                  <a:lnTo>
                    <a:pt x="1507642" y="438528"/>
                  </a:lnTo>
                  <a:lnTo>
                    <a:pt x="1485639" y="398193"/>
                  </a:lnTo>
                  <a:lnTo>
                    <a:pt x="1461344" y="359291"/>
                  </a:lnTo>
                  <a:lnTo>
                    <a:pt x="1434844" y="321907"/>
                  </a:lnTo>
                  <a:lnTo>
                    <a:pt x="1406226" y="286128"/>
                  </a:lnTo>
                  <a:lnTo>
                    <a:pt x="1375580" y="252038"/>
                  </a:lnTo>
                  <a:lnTo>
                    <a:pt x="1342991" y="219724"/>
                  </a:lnTo>
                  <a:lnTo>
                    <a:pt x="1308548" y="189269"/>
                  </a:lnTo>
                  <a:lnTo>
                    <a:pt x="1272339" y="160761"/>
                  </a:lnTo>
                  <a:lnTo>
                    <a:pt x="1234452" y="134283"/>
                  </a:lnTo>
                  <a:lnTo>
                    <a:pt x="1194974" y="109922"/>
                  </a:lnTo>
                  <a:lnTo>
                    <a:pt x="1153993" y="87762"/>
                  </a:lnTo>
                  <a:lnTo>
                    <a:pt x="1111597" y="67890"/>
                  </a:lnTo>
                  <a:lnTo>
                    <a:pt x="1067874" y="50391"/>
                  </a:lnTo>
                  <a:lnTo>
                    <a:pt x="1022911" y="35349"/>
                  </a:lnTo>
                  <a:lnTo>
                    <a:pt x="976796" y="22851"/>
                  </a:lnTo>
                  <a:lnTo>
                    <a:pt x="929617" y="12982"/>
                  </a:lnTo>
                  <a:lnTo>
                    <a:pt x="881462" y="5826"/>
                  </a:lnTo>
                  <a:lnTo>
                    <a:pt x="832418" y="1470"/>
                  </a:lnTo>
                  <a:lnTo>
                    <a:pt x="782574" y="0"/>
                  </a:lnTo>
                  <a:close/>
                </a:path>
              </a:pathLst>
            </a:custGeom>
            <a:solidFill>
              <a:srgbClr val="96BD48"/>
            </a:solidFill>
          </p:spPr>
          <p:txBody>
            <a:bodyPr wrap="square" lIns="0" tIns="0" rIns="0" bIns="0" rtlCol="0"/>
            <a:lstStyle/>
            <a:p>
              <a:endParaRPr/>
            </a:p>
          </p:txBody>
        </p:sp>
      </p:grpSp>
      <p:sp>
        <p:nvSpPr>
          <p:cNvPr id="15" name="TextBox 14">
            <a:extLst>
              <a:ext uri="{FF2B5EF4-FFF2-40B4-BE49-F238E27FC236}">
                <a16:creationId xmlns:a16="http://schemas.microsoft.com/office/drawing/2014/main" id="{698B3CC0-8F72-1B35-8FF5-F811B28808E8}"/>
              </a:ext>
            </a:extLst>
          </p:cNvPr>
          <p:cNvSpPr txBox="1"/>
          <p:nvPr/>
        </p:nvSpPr>
        <p:spPr>
          <a:xfrm>
            <a:off x="6096000" y="1371600"/>
            <a:ext cx="5791200" cy="4770537"/>
          </a:xfrm>
          <a:prstGeom prst="rect">
            <a:avLst/>
          </a:prstGeom>
          <a:noFill/>
        </p:spPr>
        <p:txBody>
          <a:bodyPr wrap="square" rtlCol="0">
            <a:spAutoFit/>
          </a:bodyPr>
          <a:lstStyle/>
          <a:p>
            <a:pPr algn="l"/>
            <a:r>
              <a:rPr lang="en-US" sz="2200" b="0" i="0" dirty="0">
                <a:effectLst/>
              </a:rPr>
              <a:t>Statistical analysis is used to understand relationships within the dataset, identifying patterns, and gaining insights. In regression modeling project for predicting property value based on home renovations, here are the key steps in statistical analysis:</a:t>
            </a:r>
          </a:p>
          <a:p>
            <a:pPr algn="l"/>
            <a:endParaRPr lang="en-US" sz="2200" b="0" i="0" dirty="0">
              <a:effectLst/>
            </a:endParaRPr>
          </a:p>
          <a:p>
            <a:pPr algn="l">
              <a:buFont typeface="+mj-lt"/>
              <a:buAutoNum type="arabicPeriod"/>
            </a:pPr>
            <a:r>
              <a:rPr lang="en-US" sz="2200" b="0" i="0" dirty="0">
                <a:effectLst/>
              </a:rPr>
              <a:t>Descriptive Statistics</a:t>
            </a:r>
          </a:p>
          <a:p>
            <a:pPr algn="l">
              <a:buFont typeface="+mj-lt"/>
              <a:buAutoNum type="arabicPeriod"/>
            </a:pPr>
            <a:r>
              <a:rPr lang="en-US" sz="2200" b="0" i="0" dirty="0">
                <a:effectLst/>
              </a:rPr>
              <a:t>Correlation matrix</a:t>
            </a:r>
          </a:p>
          <a:p>
            <a:pPr algn="l">
              <a:buFont typeface="+mj-lt"/>
              <a:buAutoNum type="arabicPeriod"/>
            </a:pPr>
            <a:r>
              <a:rPr lang="en-US" sz="2200" b="0" i="0" dirty="0">
                <a:effectLst/>
              </a:rPr>
              <a:t>Distribution Analysis</a:t>
            </a:r>
          </a:p>
          <a:p>
            <a:pPr algn="l">
              <a:buFont typeface="+mj-lt"/>
              <a:buAutoNum type="arabicPeriod"/>
            </a:pPr>
            <a:r>
              <a:rPr lang="en-US" sz="2200" b="0" i="0" dirty="0">
                <a:effectLst/>
              </a:rPr>
              <a:t>Inferential Statistics using Hypothesis Testing and Analysis of Variance</a:t>
            </a:r>
          </a:p>
          <a:p>
            <a:pPr algn="l">
              <a:buFont typeface="+mj-lt"/>
              <a:buAutoNum type="arabicPeriod"/>
            </a:pPr>
            <a:r>
              <a:rPr lang="en-US" sz="2200" b="0" i="0" dirty="0">
                <a:effectLst/>
              </a:rPr>
              <a:t>Multicollinearity</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3032" y="152622"/>
            <a:ext cx="10215968" cy="689932"/>
          </a:xfrm>
          <a:prstGeom prst="rect">
            <a:avLst/>
          </a:prstGeom>
        </p:spPr>
        <p:txBody>
          <a:bodyPr vert="horz" wrap="square" lIns="0" tIns="12700" rIns="0" bIns="0" rtlCol="0">
            <a:spAutoFit/>
          </a:bodyPr>
          <a:lstStyle/>
          <a:p>
            <a:pPr marL="12700">
              <a:lnSpc>
                <a:spcPct val="100000"/>
              </a:lnSpc>
              <a:spcBef>
                <a:spcPts val="100"/>
              </a:spcBef>
            </a:pPr>
            <a:r>
              <a:rPr lang="en-US" sz="4400" i="0" dirty="0">
                <a:latin typeface="Calibri Light"/>
                <a:cs typeface="Calibri Light"/>
              </a:rPr>
              <a:t>DESCRIPTIVE ANALYSIS</a:t>
            </a:r>
            <a:endParaRPr sz="4400" i="0" dirty="0">
              <a:latin typeface="Calibri Light"/>
              <a:cs typeface="Calibri Light"/>
            </a:endParaRPr>
          </a:p>
        </p:txBody>
      </p:sp>
      <p:sp>
        <p:nvSpPr>
          <p:cNvPr id="3" name="object 3"/>
          <p:cNvSpPr/>
          <p:nvPr/>
        </p:nvSpPr>
        <p:spPr>
          <a:xfrm>
            <a:off x="12075921" y="1027938"/>
            <a:ext cx="127000" cy="1598295"/>
          </a:xfrm>
          <a:custGeom>
            <a:avLst/>
            <a:gdLst/>
            <a:ahLst/>
            <a:cxnLst/>
            <a:rect l="l" t="t" r="r" b="b"/>
            <a:pathLst>
              <a:path w="127000" h="1598295">
                <a:moveTo>
                  <a:pt x="0" y="1597710"/>
                </a:moveTo>
                <a:lnTo>
                  <a:pt x="127000" y="1597710"/>
                </a:lnTo>
                <a:lnTo>
                  <a:pt x="127000" y="0"/>
                </a:lnTo>
                <a:lnTo>
                  <a:pt x="0" y="0"/>
                </a:lnTo>
                <a:lnTo>
                  <a:pt x="0" y="1597710"/>
                </a:lnTo>
                <a:close/>
              </a:path>
            </a:pathLst>
          </a:custGeom>
          <a:solidFill>
            <a:srgbClr val="7B5FC5"/>
          </a:solidFill>
        </p:spPr>
        <p:txBody>
          <a:bodyPr wrap="square" lIns="0" tIns="0" rIns="0" bIns="0" rtlCol="0"/>
          <a:lstStyle/>
          <a:p>
            <a:endParaRPr/>
          </a:p>
        </p:txBody>
      </p:sp>
      <p:grpSp>
        <p:nvGrpSpPr>
          <p:cNvPr id="8" name="object 8"/>
          <p:cNvGrpSpPr/>
          <p:nvPr/>
        </p:nvGrpSpPr>
        <p:grpSpPr>
          <a:xfrm>
            <a:off x="9884664" y="5519928"/>
            <a:ext cx="2307590" cy="1338580"/>
            <a:chOff x="9884664" y="5519928"/>
            <a:chExt cx="2307590" cy="1338580"/>
          </a:xfrm>
        </p:grpSpPr>
        <p:sp>
          <p:nvSpPr>
            <p:cNvPr id="9" name="object 9"/>
            <p:cNvSpPr/>
            <p:nvPr/>
          </p:nvSpPr>
          <p:spPr>
            <a:xfrm>
              <a:off x="10852409" y="5519928"/>
              <a:ext cx="1339850" cy="1338580"/>
            </a:xfrm>
            <a:custGeom>
              <a:avLst/>
              <a:gdLst/>
              <a:ahLst/>
              <a:cxnLst/>
              <a:rect l="l" t="t" r="r" b="b"/>
              <a:pathLst>
                <a:path w="1339850" h="1338579">
                  <a:moveTo>
                    <a:pt x="1339595" y="0"/>
                  </a:moveTo>
                  <a:lnTo>
                    <a:pt x="61874" y="0"/>
                  </a:lnTo>
                  <a:lnTo>
                    <a:pt x="37788" y="4861"/>
                  </a:lnTo>
                  <a:lnTo>
                    <a:pt x="18121" y="18121"/>
                  </a:lnTo>
                  <a:lnTo>
                    <a:pt x="4861" y="37788"/>
                  </a:lnTo>
                  <a:lnTo>
                    <a:pt x="0" y="61874"/>
                  </a:lnTo>
                  <a:lnTo>
                    <a:pt x="0" y="1338072"/>
                  </a:lnTo>
                  <a:lnTo>
                    <a:pt x="123748" y="1338072"/>
                  </a:lnTo>
                  <a:lnTo>
                    <a:pt x="123748" y="123761"/>
                  </a:lnTo>
                  <a:lnTo>
                    <a:pt x="1339595" y="123761"/>
                  </a:lnTo>
                  <a:lnTo>
                    <a:pt x="1339595" y="0"/>
                  </a:lnTo>
                  <a:close/>
                </a:path>
              </a:pathLst>
            </a:custGeom>
            <a:solidFill>
              <a:srgbClr val="D48B2D"/>
            </a:solidFill>
          </p:spPr>
          <p:txBody>
            <a:bodyPr wrap="square" lIns="0" tIns="0" rIns="0" bIns="0" rtlCol="0"/>
            <a:lstStyle/>
            <a:p>
              <a:endParaRPr/>
            </a:p>
          </p:txBody>
        </p:sp>
        <p:sp>
          <p:nvSpPr>
            <p:cNvPr id="10" name="object 10"/>
            <p:cNvSpPr/>
            <p:nvPr/>
          </p:nvSpPr>
          <p:spPr>
            <a:xfrm>
              <a:off x="9884664" y="6658356"/>
              <a:ext cx="2307590" cy="200025"/>
            </a:xfrm>
            <a:custGeom>
              <a:avLst/>
              <a:gdLst/>
              <a:ahLst/>
              <a:cxnLst/>
              <a:rect l="l" t="t" r="r" b="b"/>
              <a:pathLst>
                <a:path w="2307590" h="200025">
                  <a:moveTo>
                    <a:pt x="2307335" y="0"/>
                  </a:moveTo>
                  <a:lnTo>
                    <a:pt x="0" y="0"/>
                  </a:lnTo>
                  <a:lnTo>
                    <a:pt x="0" y="199644"/>
                  </a:lnTo>
                  <a:lnTo>
                    <a:pt x="2307335" y="199644"/>
                  </a:lnTo>
                  <a:lnTo>
                    <a:pt x="2307335" y="0"/>
                  </a:lnTo>
                  <a:close/>
                </a:path>
              </a:pathLst>
            </a:custGeom>
            <a:solidFill>
              <a:srgbClr val="000000"/>
            </a:solidFill>
          </p:spPr>
          <p:txBody>
            <a:bodyPr wrap="square" lIns="0" tIns="0" rIns="0" bIns="0" rtlCol="0"/>
            <a:lstStyle/>
            <a:p>
              <a:endParaRPr/>
            </a:p>
          </p:txBody>
        </p:sp>
      </p:grpSp>
      <p:sp>
        <p:nvSpPr>
          <p:cNvPr id="12" name="object 12"/>
          <p:cNvSpPr txBox="1"/>
          <p:nvPr/>
        </p:nvSpPr>
        <p:spPr>
          <a:xfrm>
            <a:off x="9983509" y="6708490"/>
            <a:ext cx="2130425" cy="114300"/>
          </a:xfrm>
          <a:prstGeom prst="rect">
            <a:avLst/>
          </a:prstGeom>
        </p:spPr>
        <p:txBody>
          <a:bodyPr vert="horz" wrap="square" lIns="0" tIns="0" rIns="0" bIns="0" rtlCol="0">
            <a:spAutoFit/>
          </a:bodyPr>
          <a:lstStyle/>
          <a:p>
            <a:pPr marL="12700">
              <a:lnSpc>
                <a:spcPts val="760"/>
              </a:lnSpc>
            </a:pPr>
            <a:r>
              <a:rPr sz="700" u="sng" spc="-10" dirty="0">
                <a:solidFill>
                  <a:srgbClr val="FFFFFF"/>
                </a:solidFill>
                <a:uFill>
                  <a:solidFill>
                    <a:srgbClr val="FFFFFF"/>
                  </a:solidFill>
                </a:uFill>
                <a:latin typeface="Calibri"/>
                <a:cs typeface="Calibri"/>
                <a:hlinkClick r:id="rId2"/>
              </a:rPr>
              <a:t>This</a:t>
            </a:r>
            <a:r>
              <a:rPr sz="700" u="sng" spc="10" dirty="0">
                <a:solidFill>
                  <a:srgbClr val="FFFFFF"/>
                </a:solidFill>
                <a:uFill>
                  <a:solidFill>
                    <a:srgbClr val="FFFFFF"/>
                  </a:solidFill>
                </a:uFill>
                <a:latin typeface="Calibri"/>
                <a:cs typeface="Calibri"/>
                <a:hlinkClick r:id="rId2"/>
              </a:rPr>
              <a:t> </a:t>
            </a:r>
            <a:r>
              <a:rPr sz="700" u="sng" spc="-10" dirty="0">
                <a:solidFill>
                  <a:srgbClr val="FFFFFF"/>
                </a:solidFill>
                <a:uFill>
                  <a:solidFill>
                    <a:srgbClr val="FFFFFF"/>
                  </a:solidFill>
                </a:uFill>
                <a:latin typeface="Calibri"/>
                <a:cs typeface="Calibri"/>
                <a:hlinkClick r:id="rId2"/>
              </a:rPr>
              <a:t>Photo</a:t>
            </a:r>
            <a:r>
              <a:rPr sz="700" spc="35" dirty="0">
                <a:solidFill>
                  <a:srgbClr val="FFFFFF"/>
                </a:solidFill>
                <a:latin typeface="Calibri"/>
                <a:cs typeface="Calibri"/>
                <a:hlinkClick r:id="rId2"/>
              </a:rPr>
              <a:t> </a:t>
            </a:r>
            <a:r>
              <a:rPr sz="700" spc="-10" dirty="0">
                <a:solidFill>
                  <a:srgbClr val="FFFFFF"/>
                </a:solidFill>
                <a:latin typeface="Calibri"/>
                <a:cs typeface="Calibri"/>
              </a:rPr>
              <a:t>by</a:t>
            </a:r>
            <a:r>
              <a:rPr sz="700" spc="-5" dirty="0">
                <a:solidFill>
                  <a:srgbClr val="FFFFFF"/>
                </a:solidFill>
                <a:latin typeface="Calibri"/>
                <a:cs typeface="Calibri"/>
              </a:rPr>
              <a:t> </a:t>
            </a:r>
            <a:r>
              <a:rPr sz="700" spc="-10" dirty="0">
                <a:solidFill>
                  <a:srgbClr val="FFFFFF"/>
                </a:solidFill>
                <a:latin typeface="Calibri"/>
                <a:cs typeface="Calibri"/>
              </a:rPr>
              <a:t>Unknown</a:t>
            </a:r>
            <a:r>
              <a:rPr sz="700" spc="25" dirty="0">
                <a:solidFill>
                  <a:srgbClr val="FFFFFF"/>
                </a:solidFill>
                <a:latin typeface="Calibri"/>
                <a:cs typeface="Calibri"/>
              </a:rPr>
              <a:t> </a:t>
            </a:r>
            <a:r>
              <a:rPr sz="700" spc="-10" dirty="0">
                <a:solidFill>
                  <a:srgbClr val="FFFFFF"/>
                </a:solidFill>
                <a:latin typeface="Calibri"/>
                <a:cs typeface="Calibri"/>
              </a:rPr>
              <a:t>Author</a:t>
            </a:r>
            <a:r>
              <a:rPr sz="700" spc="20" dirty="0">
                <a:solidFill>
                  <a:srgbClr val="FFFFFF"/>
                </a:solidFill>
                <a:latin typeface="Calibri"/>
                <a:cs typeface="Calibri"/>
              </a:rPr>
              <a:t> </a:t>
            </a:r>
            <a:r>
              <a:rPr sz="700" spc="-5" dirty="0">
                <a:solidFill>
                  <a:srgbClr val="FFFFFF"/>
                </a:solidFill>
                <a:latin typeface="Calibri"/>
                <a:cs typeface="Calibri"/>
              </a:rPr>
              <a:t>is</a:t>
            </a:r>
            <a:r>
              <a:rPr sz="700" spc="10" dirty="0">
                <a:solidFill>
                  <a:srgbClr val="FFFFFF"/>
                </a:solidFill>
                <a:latin typeface="Calibri"/>
                <a:cs typeface="Calibri"/>
              </a:rPr>
              <a:t> </a:t>
            </a:r>
            <a:r>
              <a:rPr sz="700" spc="-5" dirty="0">
                <a:solidFill>
                  <a:srgbClr val="FFFFFF"/>
                </a:solidFill>
                <a:latin typeface="Calibri"/>
                <a:cs typeface="Calibri"/>
              </a:rPr>
              <a:t>licensed</a:t>
            </a:r>
            <a:r>
              <a:rPr sz="700" spc="20" dirty="0">
                <a:solidFill>
                  <a:srgbClr val="FFFFFF"/>
                </a:solidFill>
                <a:latin typeface="Calibri"/>
                <a:cs typeface="Calibri"/>
              </a:rPr>
              <a:t> </a:t>
            </a:r>
            <a:r>
              <a:rPr sz="700" spc="-10" dirty="0">
                <a:solidFill>
                  <a:srgbClr val="FFFFFF"/>
                </a:solidFill>
                <a:latin typeface="Calibri"/>
                <a:cs typeface="Calibri"/>
              </a:rPr>
              <a:t>under</a:t>
            </a:r>
            <a:r>
              <a:rPr sz="700" spc="30" dirty="0">
                <a:solidFill>
                  <a:srgbClr val="FFFFFF"/>
                </a:solidFill>
                <a:latin typeface="Calibri"/>
                <a:cs typeface="Calibri"/>
              </a:rPr>
              <a:t> </a:t>
            </a:r>
            <a:r>
              <a:rPr sz="700" u="sng" spc="-5" dirty="0">
                <a:solidFill>
                  <a:srgbClr val="FFFFFF"/>
                </a:solidFill>
                <a:uFill>
                  <a:solidFill>
                    <a:srgbClr val="FFFFFF"/>
                  </a:solidFill>
                </a:uFill>
                <a:latin typeface="Calibri"/>
                <a:cs typeface="Calibri"/>
                <a:hlinkClick r:id="rId3"/>
              </a:rPr>
              <a:t>CC</a:t>
            </a:r>
            <a:r>
              <a:rPr sz="700" u="sng" spc="10" dirty="0">
                <a:solidFill>
                  <a:srgbClr val="FFFFFF"/>
                </a:solidFill>
                <a:uFill>
                  <a:solidFill>
                    <a:srgbClr val="FFFFFF"/>
                  </a:solidFill>
                </a:uFill>
                <a:latin typeface="Calibri"/>
                <a:cs typeface="Calibri"/>
                <a:hlinkClick r:id="rId3"/>
              </a:rPr>
              <a:t> </a:t>
            </a:r>
            <a:r>
              <a:rPr sz="700" u="sng" spc="-5" dirty="0">
                <a:solidFill>
                  <a:srgbClr val="FFFFFF"/>
                </a:solidFill>
                <a:uFill>
                  <a:solidFill>
                    <a:srgbClr val="FFFFFF"/>
                  </a:solidFill>
                </a:uFill>
                <a:latin typeface="Calibri"/>
                <a:cs typeface="Calibri"/>
                <a:hlinkClick r:id="rId3"/>
              </a:rPr>
              <a:t>BY-SA</a:t>
            </a:r>
            <a:endParaRPr sz="700">
              <a:latin typeface="Calibri"/>
              <a:cs typeface="Calibri"/>
            </a:endParaRPr>
          </a:p>
        </p:txBody>
      </p:sp>
      <p:sp>
        <p:nvSpPr>
          <p:cNvPr id="17" name="TextBox 16">
            <a:extLst>
              <a:ext uri="{FF2B5EF4-FFF2-40B4-BE49-F238E27FC236}">
                <a16:creationId xmlns:a16="http://schemas.microsoft.com/office/drawing/2014/main" id="{23671EFC-8D30-D0DA-13C2-399702FCCDBE}"/>
              </a:ext>
            </a:extLst>
          </p:cNvPr>
          <p:cNvSpPr txBox="1"/>
          <p:nvPr/>
        </p:nvSpPr>
        <p:spPr>
          <a:xfrm>
            <a:off x="532506" y="804454"/>
            <a:ext cx="10818709" cy="6217087"/>
          </a:xfrm>
          <a:prstGeom prst="rect">
            <a:avLst/>
          </a:prstGeom>
          <a:noFill/>
        </p:spPr>
        <p:txBody>
          <a:bodyPr wrap="square" rtlCol="0">
            <a:spAutoFit/>
          </a:bodyPr>
          <a:lstStyle/>
          <a:p>
            <a:r>
              <a:rPr lang="en-US" sz="2000" b="0" i="0" dirty="0">
                <a:effectLst/>
                <a:latin typeface="system-ui"/>
              </a:rPr>
              <a:t>Understanding the characteristics of the data.  The following were the conclusions from Mean, Mode, Variance and standard deviation</a:t>
            </a:r>
          </a:p>
          <a:p>
            <a:pPr algn="l"/>
            <a:endParaRPr lang="en-US" sz="2000" b="0" i="0" dirty="0">
              <a:effectLst/>
            </a:endParaRPr>
          </a:p>
          <a:p>
            <a:pPr algn="l"/>
            <a:r>
              <a:rPr lang="en-US" sz="2000" b="1" i="0" dirty="0">
                <a:effectLst/>
              </a:rPr>
              <a:t>Price Distribution:</a:t>
            </a:r>
            <a:endParaRPr lang="en-US" sz="2000" b="0" i="0" dirty="0">
              <a:effectLst/>
            </a:endParaRPr>
          </a:p>
          <a:p>
            <a:pPr algn="l"/>
            <a:r>
              <a:rPr lang="en-US" sz="2000" b="0" i="0" dirty="0">
                <a:effectLst/>
              </a:rPr>
              <a:t>The prices of houses in the dataset vary widely, with a mean price of approximately 540,296.6 to 367,368.1. The prices range from 78,000 to 7,700,000.</a:t>
            </a:r>
          </a:p>
          <a:p>
            <a:pPr algn="l"/>
            <a:endParaRPr lang="en-US" sz="2000" b="0" i="0" dirty="0">
              <a:effectLst/>
            </a:endParaRPr>
          </a:p>
          <a:p>
            <a:pPr algn="l"/>
            <a:r>
              <a:rPr lang="en-US" sz="2000" b="1" i="0" dirty="0">
                <a:effectLst/>
              </a:rPr>
              <a:t>Property Characteristics:</a:t>
            </a:r>
            <a:endParaRPr lang="en-US" sz="2000" b="0" i="0" dirty="0">
              <a:effectLst/>
            </a:endParaRPr>
          </a:p>
          <a:p>
            <a:pPr algn="l"/>
            <a:r>
              <a:rPr lang="en-US" sz="2000" b="0" i="0" dirty="0">
                <a:effectLst/>
              </a:rPr>
              <a:t>The dataset contains information on various property characteristics such as the number of bedrooms, bathrooms, square footage of living space, and lot size. For example, the average number of bedrooms is approximately 3.37, with a standard deviation of about 0.93.</a:t>
            </a:r>
          </a:p>
          <a:p>
            <a:pPr algn="l"/>
            <a:endParaRPr lang="en-US" sz="2000" b="0" i="0" dirty="0">
              <a:effectLst/>
            </a:endParaRPr>
          </a:p>
          <a:p>
            <a:pPr algn="l"/>
            <a:r>
              <a:rPr lang="en-US" sz="2000" b="1" i="0" dirty="0">
                <a:effectLst/>
              </a:rPr>
              <a:t>Year Built:</a:t>
            </a:r>
            <a:endParaRPr lang="en-US" sz="2000" b="0" i="0" dirty="0">
              <a:effectLst/>
            </a:endParaRPr>
          </a:p>
          <a:p>
            <a:pPr algn="l"/>
            <a:r>
              <a:rPr lang="en-US" sz="2000" b="0" i="0" dirty="0">
                <a:effectLst/>
              </a:rPr>
              <a:t>The houses in the dataset were built between 1900 and 2015, with an average year of construction around 1971. The standard deviation indicates that there is some variability in the construction years.</a:t>
            </a:r>
          </a:p>
          <a:p>
            <a:pPr algn="l"/>
            <a:endParaRPr lang="en-US" sz="2000" b="0" i="0" dirty="0">
              <a:effectLst/>
            </a:endParaRPr>
          </a:p>
          <a:p>
            <a:pPr algn="l"/>
            <a:r>
              <a:rPr lang="en-US" sz="2000" b="1" i="0" dirty="0">
                <a:effectLst/>
              </a:rPr>
              <a:t>Renovation:</a:t>
            </a:r>
            <a:endParaRPr lang="en-US" sz="2000" b="0" i="0" dirty="0">
              <a:effectLst/>
            </a:endParaRPr>
          </a:p>
          <a:p>
            <a:pPr algn="l"/>
            <a:r>
              <a:rPr lang="en-US" sz="2000" b="0" i="0" dirty="0">
                <a:effectLst/>
              </a:rPr>
              <a:t>The majority of houses have not been renovated, as indicated by the median value of 0 and the 75th percentile value of 0. The maximum renovation year is 2015.</a:t>
            </a:r>
          </a:p>
          <a:p>
            <a:pPr algn="l"/>
            <a:endParaRPr lang="en-US" b="0" i="0" dirty="0">
              <a:effectLst/>
              <a:latin typeface="system-u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2075921" y="1027938"/>
            <a:ext cx="127000" cy="1598295"/>
          </a:xfrm>
          <a:custGeom>
            <a:avLst/>
            <a:gdLst/>
            <a:ahLst/>
            <a:cxnLst/>
            <a:rect l="l" t="t" r="r" b="b"/>
            <a:pathLst>
              <a:path w="127000" h="1598295">
                <a:moveTo>
                  <a:pt x="0" y="1597710"/>
                </a:moveTo>
                <a:lnTo>
                  <a:pt x="127000" y="1597710"/>
                </a:lnTo>
                <a:lnTo>
                  <a:pt x="127000" y="0"/>
                </a:lnTo>
                <a:lnTo>
                  <a:pt x="0" y="0"/>
                </a:lnTo>
                <a:lnTo>
                  <a:pt x="0" y="1597710"/>
                </a:lnTo>
                <a:close/>
              </a:path>
            </a:pathLst>
          </a:custGeom>
          <a:solidFill>
            <a:srgbClr val="7B5FC5"/>
          </a:solidFill>
        </p:spPr>
        <p:txBody>
          <a:bodyPr wrap="square" lIns="0" tIns="0" rIns="0" bIns="0" rtlCol="0"/>
          <a:lstStyle/>
          <a:p>
            <a:endParaRPr/>
          </a:p>
        </p:txBody>
      </p:sp>
      <p:grpSp>
        <p:nvGrpSpPr>
          <p:cNvPr id="8" name="object 8"/>
          <p:cNvGrpSpPr/>
          <p:nvPr/>
        </p:nvGrpSpPr>
        <p:grpSpPr>
          <a:xfrm>
            <a:off x="9884664" y="5519928"/>
            <a:ext cx="2307590" cy="1338580"/>
            <a:chOff x="9884664" y="5519928"/>
            <a:chExt cx="2307590" cy="1338580"/>
          </a:xfrm>
        </p:grpSpPr>
        <p:sp>
          <p:nvSpPr>
            <p:cNvPr id="9" name="object 9"/>
            <p:cNvSpPr/>
            <p:nvPr/>
          </p:nvSpPr>
          <p:spPr>
            <a:xfrm>
              <a:off x="10852409" y="5519928"/>
              <a:ext cx="1339850" cy="1338580"/>
            </a:xfrm>
            <a:custGeom>
              <a:avLst/>
              <a:gdLst/>
              <a:ahLst/>
              <a:cxnLst/>
              <a:rect l="l" t="t" r="r" b="b"/>
              <a:pathLst>
                <a:path w="1339850" h="1338579">
                  <a:moveTo>
                    <a:pt x="1339595" y="0"/>
                  </a:moveTo>
                  <a:lnTo>
                    <a:pt x="61874" y="0"/>
                  </a:lnTo>
                  <a:lnTo>
                    <a:pt x="37788" y="4861"/>
                  </a:lnTo>
                  <a:lnTo>
                    <a:pt x="18121" y="18121"/>
                  </a:lnTo>
                  <a:lnTo>
                    <a:pt x="4861" y="37788"/>
                  </a:lnTo>
                  <a:lnTo>
                    <a:pt x="0" y="61874"/>
                  </a:lnTo>
                  <a:lnTo>
                    <a:pt x="0" y="1338072"/>
                  </a:lnTo>
                  <a:lnTo>
                    <a:pt x="123748" y="1338072"/>
                  </a:lnTo>
                  <a:lnTo>
                    <a:pt x="123748" y="123761"/>
                  </a:lnTo>
                  <a:lnTo>
                    <a:pt x="1339595" y="123761"/>
                  </a:lnTo>
                  <a:lnTo>
                    <a:pt x="1339595" y="0"/>
                  </a:lnTo>
                  <a:close/>
                </a:path>
              </a:pathLst>
            </a:custGeom>
            <a:solidFill>
              <a:srgbClr val="D48B2D"/>
            </a:solidFill>
          </p:spPr>
          <p:txBody>
            <a:bodyPr wrap="square" lIns="0" tIns="0" rIns="0" bIns="0" rtlCol="0"/>
            <a:lstStyle/>
            <a:p>
              <a:endParaRPr/>
            </a:p>
          </p:txBody>
        </p:sp>
        <p:sp>
          <p:nvSpPr>
            <p:cNvPr id="10" name="object 10"/>
            <p:cNvSpPr/>
            <p:nvPr/>
          </p:nvSpPr>
          <p:spPr>
            <a:xfrm>
              <a:off x="9884664" y="6658356"/>
              <a:ext cx="2307590" cy="200025"/>
            </a:xfrm>
            <a:custGeom>
              <a:avLst/>
              <a:gdLst/>
              <a:ahLst/>
              <a:cxnLst/>
              <a:rect l="l" t="t" r="r" b="b"/>
              <a:pathLst>
                <a:path w="2307590" h="200025">
                  <a:moveTo>
                    <a:pt x="2307335" y="0"/>
                  </a:moveTo>
                  <a:lnTo>
                    <a:pt x="0" y="0"/>
                  </a:lnTo>
                  <a:lnTo>
                    <a:pt x="0" y="199644"/>
                  </a:lnTo>
                  <a:lnTo>
                    <a:pt x="2307335" y="199644"/>
                  </a:lnTo>
                  <a:lnTo>
                    <a:pt x="2307335" y="0"/>
                  </a:lnTo>
                  <a:close/>
                </a:path>
              </a:pathLst>
            </a:custGeom>
            <a:solidFill>
              <a:srgbClr val="000000"/>
            </a:solidFill>
          </p:spPr>
          <p:txBody>
            <a:bodyPr wrap="square" lIns="0" tIns="0" rIns="0" bIns="0" rtlCol="0"/>
            <a:lstStyle/>
            <a:p>
              <a:endParaRPr/>
            </a:p>
          </p:txBody>
        </p:sp>
      </p:grpSp>
      <p:sp>
        <p:nvSpPr>
          <p:cNvPr id="12" name="object 12"/>
          <p:cNvSpPr txBox="1"/>
          <p:nvPr/>
        </p:nvSpPr>
        <p:spPr>
          <a:xfrm>
            <a:off x="9983509" y="6708490"/>
            <a:ext cx="2130425" cy="114300"/>
          </a:xfrm>
          <a:prstGeom prst="rect">
            <a:avLst/>
          </a:prstGeom>
        </p:spPr>
        <p:txBody>
          <a:bodyPr vert="horz" wrap="square" lIns="0" tIns="0" rIns="0" bIns="0" rtlCol="0">
            <a:spAutoFit/>
          </a:bodyPr>
          <a:lstStyle/>
          <a:p>
            <a:pPr marL="12700">
              <a:lnSpc>
                <a:spcPts val="760"/>
              </a:lnSpc>
            </a:pPr>
            <a:r>
              <a:rPr sz="700" u="sng" spc="-10" dirty="0">
                <a:solidFill>
                  <a:srgbClr val="FFFFFF"/>
                </a:solidFill>
                <a:uFill>
                  <a:solidFill>
                    <a:srgbClr val="FFFFFF"/>
                  </a:solidFill>
                </a:uFill>
                <a:latin typeface="Calibri"/>
                <a:cs typeface="Calibri"/>
                <a:hlinkClick r:id="rId2"/>
              </a:rPr>
              <a:t>This</a:t>
            </a:r>
            <a:r>
              <a:rPr sz="700" u="sng" spc="10" dirty="0">
                <a:solidFill>
                  <a:srgbClr val="FFFFFF"/>
                </a:solidFill>
                <a:uFill>
                  <a:solidFill>
                    <a:srgbClr val="FFFFFF"/>
                  </a:solidFill>
                </a:uFill>
                <a:latin typeface="Calibri"/>
                <a:cs typeface="Calibri"/>
                <a:hlinkClick r:id="rId2"/>
              </a:rPr>
              <a:t> </a:t>
            </a:r>
            <a:r>
              <a:rPr sz="700" u="sng" spc="-10" dirty="0">
                <a:solidFill>
                  <a:srgbClr val="FFFFFF"/>
                </a:solidFill>
                <a:uFill>
                  <a:solidFill>
                    <a:srgbClr val="FFFFFF"/>
                  </a:solidFill>
                </a:uFill>
                <a:latin typeface="Calibri"/>
                <a:cs typeface="Calibri"/>
                <a:hlinkClick r:id="rId2"/>
              </a:rPr>
              <a:t>Photo</a:t>
            </a:r>
            <a:r>
              <a:rPr sz="700" spc="35" dirty="0">
                <a:solidFill>
                  <a:srgbClr val="FFFFFF"/>
                </a:solidFill>
                <a:latin typeface="Calibri"/>
                <a:cs typeface="Calibri"/>
                <a:hlinkClick r:id="rId2"/>
              </a:rPr>
              <a:t> </a:t>
            </a:r>
            <a:r>
              <a:rPr sz="700" spc="-10" dirty="0">
                <a:solidFill>
                  <a:srgbClr val="FFFFFF"/>
                </a:solidFill>
                <a:latin typeface="Calibri"/>
                <a:cs typeface="Calibri"/>
              </a:rPr>
              <a:t>by</a:t>
            </a:r>
            <a:r>
              <a:rPr sz="700" spc="-5" dirty="0">
                <a:solidFill>
                  <a:srgbClr val="FFFFFF"/>
                </a:solidFill>
                <a:latin typeface="Calibri"/>
                <a:cs typeface="Calibri"/>
              </a:rPr>
              <a:t> </a:t>
            </a:r>
            <a:r>
              <a:rPr sz="700" spc="-10" dirty="0">
                <a:solidFill>
                  <a:srgbClr val="FFFFFF"/>
                </a:solidFill>
                <a:latin typeface="Calibri"/>
                <a:cs typeface="Calibri"/>
              </a:rPr>
              <a:t>Unknown</a:t>
            </a:r>
            <a:r>
              <a:rPr sz="700" spc="25" dirty="0">
                <a:solidFill>
                  <a:srgbClr val="FFFFFF"/>
                </a:solidFill>
                <a:latin typeface="Calibri"/>
                <a:cs typeface="Calibri"/>
              </a:rPr>
              <a:t> </a:t>
            </a:r>
            <a:r>
              <a:rPr sz="700" spc="-10" dirty="0">
                <a:solidFill>
                  <a:srgbClr val="FFFFFF"/>
                </a:solidFill>
                <a:latin typeface="Calibri"/>
                <a:cs typeface="Calibri"/>
              </a:rPr>
              <a:t>Author</a:t>
            </a:r>
            <a:r>
              <a:rPr sz="700" spc="20" dirty="0">
                <a:solidFill>
                  <a:srgbClr val="FFFFFF"/>
                </a:solidFill>
                <a:latin typeface="Calibri"/>
                <a:cs typeface="Calibri"/>
              </a:rPr>
              <a:t> </a:t>
            </a:r>
            <a:r>
              <a:rPr sz="700" spc="-5" dirty="0">
                <a:solidFill>
                  <a:srgbClr val="FFFFFF"/>
                </a:solidFill>
                <a:latin typeface="Calibri"/>
                <a:cs typeface="Calibri"/>
              </a:rPr>
              <a:t>is</a:t>
            </a:r>
            <a:r>
              <a:rPr sz="700" spc="10" dirty="0">
                <a:solidFill>
                  <a:srgbClr val="FFFFFF"/>
                </a:solidFill>
                <a:latin typeface="Calibri"/>
                <a:cs typeface="Calibri"/>
              </a:rPr>
              <a:t> </a:t>
            </a:r>
            <a:r>
              <a:rPr sz="700" spc="-5" dirty="0">
                <a:solidFill>
                  <a:srgbClr val="FFFFFF"/>
                </a:solidFill>
                <a:latin typeface="Calibri"/>
                <a:cs typeface="Calibri"/>
              </a:rPr>
              <a:t>licensed</a:t>
            </a:r>
            <a:r>
              <a:rPr sz="700" spc="20" dirty="0">
                <a:solidFill>
                  <a:srgbClr val="FFFFFF"/>
                </a:solidFill>
                <a:latin typeface="Calibri"/>
                <a:cs typeface="Calibri"/>
              </a:rPr>
              <a:t> </a:t>
            </a:r>
            <a:r>
              <a:rPr sz="700" spc="-10" dirty="0">
                <a:solidFill>
                  <a:srgbClr val="FFFFFF"/>
                </a:solidFill>
                <a:latin typeface="Calibri"/>
                <a:cs typeface="Calibri"/>
              </a:rPr>
              <a:t>under</a:t>
            </a:r>
            <a:r>
              <a:rPr sz="700" spc="30" dirty="0">
                <a:solidFill>
                  <a:srgbClr val="FFFFFF"/>
                </a:solidFill>
                <a:latin typeface="Calibri"/>
                <a:cs typeface="Calibri"/>
              </a:rPr>
              <a:t> </a:t>
            </a:r>
            <a:r>
              <a:rPr sz="700" u="sng" spc="-5" dirty="0">
                <a:solidFill>
                  <a:srgbClr val="FFFFFF"/>
                </a:solidFill>
                <a:uFill>
                  <a:solidFill>
                    <a:srgbClr val="FFFFFF"/>
                  </a:solidFill>
                </a:uFill>
                <a:latin typeface="Calibri"/>
                <a:cs typeface="Calibri"/>
                <a:hlinkClick r:id="rId3"/>
              </a:rPr>
              <a:t>CC</a:t>
            </a:r>
            <a:r>
              <a:rPr sz="700" u="sng" spc="10" dirty="0">
                <a:solidFill>
                  <a:srgbClr val="FFFFFF"/>
                </a:solidFill>
                <a:uFill>
                  <a:solidFill>
                    <a:srgbClr val="FFFFFF"/>
                  </a:solidFill>
                </a:uFill>
                <a:latin typeface="Calibri"/>
                <a:cs typeface="Calibri"/>
                <a:hlinkClick r:id="rId3"/>
              </a:rPr>
              <a:t> </a:t>
            </a:r>
            <a:r>
              <a:rPr sz="700" u="sng" spc="-5" dirty="0">
                <a:solidFill>
                  <a:srgbClr val="FFFFFF"/>
                </a:solidFill>
                <a:uFill>
                  <a:solidFill>
                    <a:srgbClr val="FFFFFF"/>
                  </a:solidFill>
                </a:uFill>
                <a:latin typeface="Calibri"/>
                <a:cs typeface="Calibri"/>
                <a:hlinkClick r:id="rId3"/>
              </a:rPr>
              <a:t>BY-SA</a:t>
            </a:r>
            <a:endParaRPr sz="700">
              <a:latin typeface="Calibri"/>
              <a:cs typeface="Calibri"/>
            </a:endParaRPr>
          </a:p>
        </p:txBody>
      </p:sp>
      <p:sp>
        <p:nvSpPr>
          <p:cNvPr id="14" name="Title 13">
            <a:extLst>
              <a:ext uri="{FF2B5EF4-FFF2-40B4-BE49-F238E27FC236}">
                <a16:creationId xmlns:a16="http://schemas.microsoft.com/office/drawing/2014/main" id="{6F0E95F1-9FD9-0A12-48EA-46745C6662DD}"/>
              </a:ext>
            </a:extLst>
          </p:cNvPr>
          <p:cNvSpPr>
            <a:spLocks noGrp="1"/>
          </p:cNvSpPr>
          <p:nvPr>
            <p:ph type="title"/>
          </p:nvPr>
        </p:nvSpPr>
        <p:spPr>
          <a:xfrm>
            <a:off x="304800" y="304800"/>
            <a:ext cx="10943717" cy="415498"/>
          </a:xfrm>
        </p:spPr>
        <p:txBody>
          <a:bodyPr/>
          <a:lstStyle/>
          <a:p>
            <a:r>
              <a:rPr lang="en-US" i="0" dirty="0"/>
              <a:t>Correlation Matrix</a:t>
            </a:r>
          </a:p>
        </p:txBody>
      </p:sp>
      <p:pic>
        <p:nvPicPr>
          <p:cNvPr id="2049" name="Picture 1">
            <a:extLst>
              <a:ext uri="{FF2B5EF4-FFF2-40B4-BE49-F238E27FC236}">
                <a16:creationId xmlns:a16="http://schemas.microsoft.com/office/drawing/2014/main" id="{5E5A51B4-5162-7961-2019-414963A055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06" y="1130223"/>
            <a:ext cx="6744929" cy="54130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1BF389BC-F460-4200-D6CF-012C50ECEC6F}"/>
              </a:ext>
            </a:extLst>
          </p:cNvPr>
          <p:cNvSpPr>
            <a:spLocks noChangeArrowheads="1"/>
          </p:cNvSpPr>
          <p:nvPr/>
        </p:nvSpPr>
        <p:spPr bwMode="auto">
          <a:xfrm>
            <a:off x="0" y="-323165"/>
            <a:ext cx="994887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BC6E82BF-9927-E028-4996-52F888C0DAF1}"/>
              </a:ext>
            </a:extLst>
          </p:cNvPr>
          <p:cNvSpPr txBox="1"/>
          <p:nvPr/>
        </p:nvSpPr>
        <p:spPr>
          <a:xfrm>
            <a:off x="6996881" y="1296649"/>
            <a:ext cx="4809882" cy="4801314"/>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Price has a moderate positive correlation with </a:t>
            </a:r>
            <a:r>
              <a:rPr lang="en-US" b="0" i="0" dirty="0" err="1">
                <a:effectLst/>
              </a:rPr>
              <a:t>sqft</a:t>
            </a:r>
            <a:r>
              <a:rPr lang="en-US" b="0" i="0" dirty="0">
                <a:effectLst/>
              </a:rPr>
              <a:t> living (0.76), </a:t>
            </a:r>
            <a:r>
              <a:rPr lang="en-US" b="0" i="0" dirty="0" err="1">
                <a:effectLst/>
              </a:rPr>
              <a:t>sqft</a:t>
            </a:r>
            <a:r>
              <a:rPr lang="en-US" b="0" i="0" dirty="0">
                <a:effectLst/>
              </a:rPr>
              <a:t> above (0.61), </a:t>
            </a:r>
            <a:r>
              <a:rPr lang="en-US" b="0" i="0" dirty="0" err="1">
                <a:effectLst/>
              </a:rPr>
              <a:t>sqft</a:t>
            </a:r>
            <a:r>
              <a:rPr lang="en-US" b="0" i="0" dirty="0">
                <a:effectLst/>
              </a:rPr>
              <a:t> basement (0.32), </a:t>
            </a:r>
            <a:r>
              <a:rPr lang="en-US" b="0" i="0" dirty="0" err="1">
                <a:effectLst/>
              </a:rPr>
              <a:t>yr_built</a:t>
            </a:r>
            <a:r>
              <a:rPr lang="en-US" b="0" i="0" dirty="0">
                <a:effectLst/>
              </a:rPr>
              <a:t> (0.45) and </a:t>
            </a:r>
            <a:r>
              <a:rPr lang="en-US" b="0" i="0" dirty="0" err="1">
                <a:effectLst/>
              </a:rPr>
              <a:t>sqft</a:t>
            </a:r>
            <a:r>
              <a:rPr lang="en-US" b="0" i="0" dirty="0">
                <a:effectLst/>
              </a:rPr>
              <a:t> living15 (0.71). This means that as the values of these features increase, the price of the house also tends to increase. </a:t>
            </a:r>
          </a:p>
          <a:p>
            <a:pPr marL="285750" indent="-285750">
              <a:buFont typeface="Arial" panose="020B0604020202020204" pitchFamily="34" charset="0"/>
              <a:buChar char="•"/>
            </a:pPr>
            <a:endParaRPr lang="en-US" b="0" i="0" dirty="0">
              <a:effectLst/>
            </a:endParaRPr>
          </a:p>
          <a:p>
            <a:pPr marL="285750" indent="-285750">
              <a:buFont typeface="Arial" panose="020B0604020202020204" pitchFamily="34" charset="0"/>
              <a:buChar char="•"/>
            </a:pPr>
            <a:r>
              <a:rPr lang="en-US" b="0" i="0" dirty="0">
                <a:effectLst/>
              </a:rPr>
              <a:t>There is a weak positive correlation between price and bedrooms (0.31) and bathrooms (0.53). </a:t>
            </a:r>
          </a:p>
          <a:p>
            <a:pPr marL="285750" indent="-285750">
              <a:buFont typeface="Arial" panose="020B0604020202020204" pitchFamily="34" charset="0"/>
              <a:buChar char="•"/>
            </a:pPr>
            <a:endParaRPr lang="en-US" b="0" i="0" dirty="0">
              <a:effectLst/>
            </a:endParaRPr>
          </a:p>
          <a:p>
            <a:pPr marL="285750" indent="-285750">
              <a:buFont typeface="Arial" panose="020B0604020202020204" pitchFamily="34" charset="0"/>
              <a:buChar char="•"/>
            </a:pPr>
            <a:r>
              <a:rPr lang="en-US" b="0" i="0" dirty="0">
                <a:effectLst/>
              </a:rPr>
              <a:t>Price has a weak negative correlation with </a:t>
            </a:r>
            <a:r>
              <a:rPr lang="en-US" b="0" i="0" dirty="0" err="1">
                <a:effectLst/>
              </a:rPr>
              <a:t>yr_renovated</a:t>
            </a:r>
            <a:r>
              <a:rPr lang="en-US" b="0" i="0" dirty="0">
                <a:effectLst/>
              </a:rPr>
              <a:t> (-0.05). It is important to note that correlation does not imply causation. Just because two features are correlated does not mean that one causes the other. </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0465" y="0"/>
            <a:ext cx="6884670" cy="696595"/>
          </a:xfrm>
          <a:prstGeom prst="rect">
            <a:avLst/>
          </a:prstGeom>
        </p:spPr>
        <p:txBody>
          <a:bodyPr vert="horz" wrap="square" lIns="0" tIns="12700" rIns="0" bIns="0" rtlCol="0">
            <a:spAutoFit/>
          </a:bodyPr>
          <a:lstStyle/>
          <a:p>
            <a:pPr marL="12700">
              <a:lnSpc>
                <a:spcPct val="100000"/>
              </a:lnSpc>
              <a:spcBef>
                <a:spcPts val="100"/>
              </a:spcBef>
            </a:pPr>
            <a:r>
              <a:rPr lang="en-US" sz="4400" i="0" dirty="0">
                <a:latin typeface="Calibri Light"/>
                <a:cs typeface="Calibri Light"/>
              </a:rPr>
              <a:t>Distribution Analysis</a:t>
            </a:r>
            <a:endParaRPr sz="4400" i="0" dirty="0">
              <a:latin typeface="Calibri Light"/>
              <a:cs typeface="Calibri Light"/>
            </a:endParaRPr>
          </a:p>
        </p:txBody>
      </p:sp>
      <p:sp>
        <p:nvSpPr>
          <p:cNvPr id="3" name="object 3"/>
          <p:cNvSpPr/>
          <p:nvPr/>
        </p:nvSpPr>
        <p:spPr>
          <a:xfrm>
            <a:off x="12075921" y="1027938"/>
            <a:ext cx="127000" cy="1598295"/>
          </a:xfrm>
          <a:custGeom>
            <a:avLst/>
            <a:gdLst/>
            <a:ahLst/>
            <a:cxnLst/>
            <a:rect l="l" t="t" r="r" b="b"/>
            <a:pathLst>
              <a:path w="127000" h="1598295">
                <a:moveTo>
                  <a:pt x="0" y="1597710"/>
                </a:moveTo>
                <a:lnTo>
                  <a:pt x="127000" y="1597710"/>
                </a:lnTo>
                <a:lnTo>
                  <a:pt x="127000" y="0"/>
                </a:lnTo>
                <a:lnTo>
                  <a:pt x="0" y="0"/>
                </a:lnTo>
                <a:lnTo>
                  <a:pt x="0" y="1597710"/>
                </a:lnTo>
                <a:close/>
              </a:path>
            </a:pathLst>
          </a:custGeom>
          <a:solidFill>
            <a:srgbClr val="7B5FC5"/>
          </a:solidFill>
        </p:spPr>
        <p:txBody>
          <a:bodyPr wrap="square" lIns="0" tIns="0" rIns="0" bIns="0" rtlCol="0"/>
          <a:lstStyle/>
          <a:p>
            <a:endParaRPr/>
          </a:p>
        </p:txBody>
      </p:sp>
      <p:grpSp>
        <p:nvGrpSpPr>
          <p:cNvPr id="8" name="object 8"/>
          <p:cNvGrpSpPr/>
          <p:nvPr/>
        </p:nvGrpSpPr>
        <p:grpSpPr>
          <a:xfrm>
            <a:off x="9884664" y="5519928"/>
            <a:ext cx="2307590" cy="1338580"/>
            <a:chOff x="9884664" y="5519928"/>
            <a:chExt cx="2307590" cy="1338580"/>
          </a:xfrm>
        </p:grpSpPr>
        <p:sp>
          <p:nvSpPr>
            <p:cNvPr id="9" name="object 9"/>
            <p:cNvSpPr/>
            <p:nvPr/>
          </p:nvSpPr>
          <p:spPr>
            <a:xfrm>
              <a:off x="10852409" y="5519928"/>
              <a:ext cx="1339850" cy="1338580"/>
            </a:xfrm>
            <a:custGeom>
              <a:avLst/>
              <a:gdLst/>
              <a:ahLst/>
              <a:cxnLst/>
              <a:rect l="l" t="t" r="r" b="b"/>
              <a:pathLst>
                <a:path w="1339850" h="1338579">
                  <a:moveTo>
                    <a:pt x="1339595" y="0"/>
                  </a:moveTo>
                  <a:lnTo>
                    <a:pt x="61874" y="0"/>
                  </a:lnTo>
                  <a:lnTo>
                    <a:pt x="37788" y="4861"/>
                  </a:lnTo>
                  <a:lnTo>
                    <a:pt x="18121" y="18121"/>
                  </a:lnTo>
                  <a:lnTo>
                    <a:pt x="4861" y="37788"/>
                  </a:lnTo>
                  <a:lnTo>
                    <a:pt x="0" y="61874"/>
                  </a:lnTo>
                  <a:lnTo>
                    <a:pt x="0" y="1338072"/>
                  </a:lnTo>
                  <a:lnTo>
                    <a:pt x="123748" y="1338072"/>
                  </a:lnTo>
                  <a:lnTo>
                    <a:pt x="123748" y="123761"/>
                  </a:lnTo>
                  <a:lnTo>
                    <a:pt x="1339595" y="123761"/>
                  </a:lnTo>
                  <a:lnTo>
                    <a:pt x="1339595" y="0"/>
                  </a:lnTo>
                  <a:close/>
                </a:path>
              </a:pathLst>
            </a:custGeom>
            <a:solidFill>
              <a:srgbClr val="D48B2D"/>
            </a:solidFill>
          </p:spPr>
          <p:txBody>
            <a:bodyPr wrap="square" lIns="0" tIns="0" rIns="0" bIns="0" rtlCol="0"/>
            <a:lstStyle/>
            <a:p>
              <a:endParaRPr/>
            </a:p>
          </p:txBody>
        </p:sp>
        <p:sp>
          <p:nvSpPr>
            <p:cNvPr id="10" name="object 10"/>
            <p:cNvSpPr/>
            <p:nvPr/>
          </p:nvSpPr>
          <p:spPr>
            <a:xfrm>
              <a:off x="9884664" y="6658356"/>
              <a:ext cx="2307590" cy="200025"/>
            </a:xfrm>
            <a:custGeom>
              <a:avLst/>
              <a:gdLst/>
              <a:ahLst/>
              <a:cxnLst/>
              <a:rect l="l" t="t" r="r" b="b"/>
              <a:pathLst>
                <a:path w="2307590" h="200025">
                  <a:moveTo>
                    <a:pt x="2307335" y="0"/>
                  </a:moveTo>
                  <a:lnTo>
                    <a:pt x="0" y="0"/>
                  </a:lnTo>
                  <a:lnTo>
                    <a:pt x="0" y="199644"/>
                  </a:lnTo>
                  <a:lnTo>
                    <a:pt x="2307335" y="199644"/>
                  </a:lnTo>
                  <a:lnTo>
                    <a:pt x="2307335" y="0"/>
                  </a:lnTo>
                  <a:close/>
                </a:path>
              </a:pathLst>
            </a:custGeom>
            <a:solidFill>
              <a:srgbClr val="000000"/>
            </a:solidFill>
          </p:spPr>
          <p:txBody>
            <a:bodyPr wrap="square" lIns="0" tIns="0" rIns="0" bIns="0" rtlCol="0"/>
            <a:lstStyle/>
            <a:p>
              <a:endParaRPr/>
            </a:p>
          </p:txBody>
        </p:sp>
      </p:grpSp>
      <p:sp>
        <p:nvSpPr>
          <p:cNvPr id="12" name="object 12"/>
          <p:cNvSpPr txBox="1"/>
          <p:nvPr/>
        </p:nvSpPr>
        <p:spPr>
          <a:xfrm>
            <a:off x="9983509" y="6708490"/>
            <a:ext cx="2130425" cy="114300"/>
          </a:xfrm>
          <a:prstGeom prst="rect">
            <a:avLst/>
          </a:prstGeom>
        </p:spPr>
        <p:txBody>
          <a:bodyPr vert="horz" wrap="square" lIns="0" tIns="0" rIns="0" bIns="0" rtlCol="0">
            <a:spAutoFit/>
          </a:bodyPr>
          <a:lstStyle/>
          <a:p>
            <a:pPr marL="12700">
              <a:lnSpc>
                <a:spcPts val="760"/>
              </a:lnSpc>
            </a:pPr>
            <a:r>
              <a:rPr sz="700" u="sng" spc="-10" dirty="0">
                <a:solidFill>
                  <a:srgbClr val="FFFFFF"/>
                </a:solidFill>
                <a:uFill>
                  <a:solidFill>
                    <a:srgbClr val="FFFFFF"/>
                  </a:solidFill>
                </a:uFill>
                <a:latin typeface="Calibri"/>
                <a:cs typeface="Calibri"/>
                <a:hlinkClick r:id="rId2"/>
              </a:rPr>
              <a:t>This</a:t>
            </a:r>
            <a:r>
              <a:rPr sz="700" u="sng" spc="10" dirty="0">
                <a:solidFill>
                  <a:srgbClr val="FFFFFF"/>
                </a:solidFill>
                <a:uFill>
                  <a:solidFill>
                    <a:srgbClr val="FFFFFF"/>
                  </a:solidFill>
                </a:uFill>
                <a:latin typeface="Calibri"/>
                <a:cs typeface="Calibri"/>
                <a:hlinkClick r:id="rId2"/>
              </a:rPr>
              <a:t> </a:t>
            </a:r>
            <a:r>
              <a:rPr sz="700" u="sng" spc="-10" dirty="0">
                <a:solidFill>
                  <a:srgbClr val="FFFFFF"/>
                </a:solidFill>
                <a:uFill>
                  <a:solidFill>
                    <a:srgbClr val="FFFFFF"/>
                  </a:solidFill>
                </a:uFill>
                <a:latin typeface="Calibri"/>
                <a:cs typeface="Calibri"/>
                <a:hlinkClick r:id="rId2"/>
              </a:rPr>
              <a:t>Photo</a:t>
            </a:r>
            <a:r>
              <a:rPr sz="700" spc="35" dirty="0">
                <a:solidFill>
                  <a:srgbClr val="FFFFFF"/>
                </a:solidFill>
                <a:latin typeface="Calibri"/>
                <a:cs typeface="Calibri"/>
                <a:hlinkClick r:id="rId2"/>
              </a:rPr>
              <a:t> </a:t>
            </a:r>
            <a:r>
              <a:rPr sz="700" spc="-10" dirty="0">
                <a:solidFill>
                  <a:srgbClr val="FFFFFF"/>
                </a:solidFill>
                <a:latin typeface="Calibri"/>
                <a:cs typeface="Calibri"/>
              </a:rPr>
              <a:t>by</a:t>
            </a:r>
            <a:r>
              <a:rPr sz="700" spc="-5" dirty="0">
                <a:solidFill>
                  <a:srgbClr val="FFFFFF"/>
                </a:solidFill>
                <a:latin typeface="Calibri"/>
                <a:cs typeface="Calibri"/>
              </a:rPr>
              <a:t> </a:t>
            </a:r>
            <a:r>
              <a:rPr sz="700" spc="-10" dirty="0">
                <a:solidFill>
                  <a:srgbClr val="FFFFFF"/>
                </a:solidFill>
                <a:latin typeface="Calibri"/>
                <a:cs typeface="Calibri"/>
              </a:rPr>
              <a:t>Unknown</a:t>
            </a:r>
            <a:r>
              <a:rPr sz="700" spc="25" dirty="0">
                <a:solidFill>
                  <a:srgbClr val="FFFFFF"/>
                </a:solidFill>
                <a:latin typeface="Calibri"/>
                <a:cs typeface="Calibri"/>
              </a:rPr>
              <a:t> </a:t>
            </a:r>
            <a:r>
              <a:rPr sz="700" spc="-10" dirty="0">
                <a:solidFill>
                  <a:srgbClr val="FFFFFF"/>
                </a:solidFill>
                <a:latin typeface="Calibri"/>
                <a:cs typeface="Calibri"/>
              </a:rPr>
              <a:t>Author</a:t>
            </a:r>
            <a:r>
              <a:rPr sz="700" spc="20" dirty="0">
                <a:solidFill>
                  <a:srgbClr val="FFFFFF"/>
                </a:solidFill>
                <a:latin typeface="Calibri"/>
                <a:cs typeface="Calibri"/>
              </a:rPr>
              <a:t> </a:t>
            </a:r>
            <a:r>
              <a:rPr sz="700" spc="-5" dirty="0">
                <a:solidFill>
                  <a:srgbClr val="FFFFFF"/>
                </a:solidFill>
                <a:latin typeface="Calibri"/>
                <a:cs typeface="Calibri"/>
              </a:rPr>
              <a:t>is</a:t>
            </a:r>
            <a:r>
              <a:rPr sz="700" spc="10" dirty="0">
                <a:solidFill>
                  <a:srgbClr val="FFFFFF"/>
                </a:solidFill>
                <a:latin typeface="Calibri"/>
                <a:cs typeface="Calibri"/>
              </a:rPr>
              <a:t> </a:t>
            </a:r>
            <a:r>
              <a:rPr sz="700" spc="-5" dirty="0">
                <a:solidFill>
                  <a:srgbClr val="FFFFFF"/>
                </a:solidFill>
                <a:latin typeface="Calibri"/>
                <a:cs typeface="Calibri"/>
              </a:rPr>
              <a:t>licensed</a:t>
            </a:r>
            <a:r>
              <a:rPr sz="700" spc="20" dirty="0">
                <a:solidFill>
                  <a:srgbClr val="FFFFFF"/>
                </a:solidFill>
                <a:latin typeface="Calibri"/>
                <a:cs typeface="Calibri"/>
              </a:rPr>
              <a:t> </a:t>
            </a:r>
            <a:r>
              <a:rPr sz="700" spc="-10" dirty="0">
                <a:solidFill>
                  <a:srgbClr val="FFFFFF"/>
                </a:solidFill>
                <a:latin typeface="Calibri"/>
                <a:cs typeface="Calibri"/>
              </a:rPr>
              <a:t>under</a:t>
            </a:r>
            <a:r>
              <a:rPr sz="700" spc="30" dirty="0">
                <a:solidFill>
                  <a:srgbClr val="FFFFFF"/>
                </a:solidFill>
                <a:latin typeface="Calibri"/>
                <a:cs typeface="Calibri"/>
              </a:rPr>
              <a:t> </a:t>
            </a:r>
            <a:r>
              <a:rPr sz="700" u="sng" spc="-5" dirty="0">
                <a:solidFill>
                  <a:srgbClr val="FFFFFF"/>
                </a:solidFill>
                <a:uFill>
                  <a:solidFill>
                    <a:srgbClr val="FFFFFF"/>
                  </a:solidFill>
                </a:uFill>
                <a:latin typeface="Calibri"/>
                <a:cs typeface="Calibri"/>
                <a:hlinkClick r:id="rId3"/>
              </a:rPr>
              <a:t>CC</a:t>
            </a:r>
            <a:r>
              <a:rPr sz="700" u="sng" spc="10" dirty="0">
                <a:solidFill>
                  <a:srgbClr val="FFFFFF"/>
                </a:solidFill>
                <a:uFill>
                  <a:solidFill>
                    <a:srgbClr val="FFFFFF"/>
                  </a:solidFill>
                </a:uFill>
                <a:latin typeface="Calibri"/>
                <a:cs typeface="Calibri"/>
                <a:hlinkClick r:id="rId3"/>
              </a:rPr>
              <a:t> </a:t>
            </a:r>
            <a:r>
              <a:rPr sz="700" u="sng" spc="-5" dirty="0">
                <a:solidFill>
                  <a:srgbClr val="FFFFFF"/>
                </a:solidFill>
                <a:uFill>
                  <a:solidFill>
                    <a:srgbClr val="FFFFFF"/>
                  </a:solidFill>
                </a:uFill>
                <a:latin typeface="Calibri"/>
                <a:cs typeface="Calibri"/>
                <a:hlinkClick r:id="rId3"/>
              </a:rPr>
              <a:t>BY-SA</a:t>
            </a:r>
            <a:endParaRPr sz="700">
              <a:latin typeface="Calibri"/>
              <a:cs typeface="Calibri"/>
            </a:endParaRPr>
          </a:p>
        </p:txBody>
      </p:sp>
      <p:sp>
        <p:nvSpPr>
          <p:cNvPr id="13" name="TextBox 12">
            <a:extLst>
              <a:ext uri="{FF2B5EF4-FFF2-40B4-BE49-F238E27FC236}">
                <a16:creationId xmlns:a16="http://schemas.microsoft.com/office/drawing/2014/main" id="{5E634662-8200-9F29-B488-8313CBD588C8}"/>
              </a:ext>
            </a:extLst>
          </p:cNvPr>
          <p:cNvSpPr txBox="1"/>
          <p:nvPr/>
        </p:nvSpPr>
        <p:spPr>
          <a:xfrm>
            <a:off x="685800" y="1023022"/>
            <a:ext cx="8610600" cy="3754874"/>
          </a:xfrm>
          <a:prstGeom prst="rect">
            <a:avLst/>
          </a:prstGeom>
          <a:noFill/>
        </p:spPr>
        <p:txBody>
          <a:bodyPr wrap="square" rtlCol="0">
            <a:spAutoFit/>
          </a:bodyPr>
          <a:lstStyle/>
          <a:p>
            <a:pPr algn="l"/>
            <a:r>
              <a:rPr lang="en-US" sz="2200" b="0" i="0" dirty="0">
                <a:effectLst/>
                <a:latin typeface="system-ui"/>
              </a:rPr>
              <a:t>We performed distribution analysis using Log transformation for a skewed distribution. Below are the conclusions;</a:t>
            </a:r>
          </a:p>
          <a:p>
            <a:pPr algn="l"/>
            <a:endParaRPr lang="en-US" sz="2200" b="0" i="0" dirty="0">
              <a:effectLst/>
              <a:latin typeface="system-ui"/>
            </a:endParaRPr>
          </a:p>
          <a:p>
            <a:pPr marL="342900" indent="-342900" algn="l">
              <a:buFont typeface="Arial" panose="020B0604020202020204" pitchFamily="34" charset="0"/>
              <a:buChar char="•"/>
            </a:pPr>
            <a:r>
              <a:rPr lang="en-US" sz="2200" b="0" i="0" dirty="0">
                <a:effectLst/>
              </a:rPr>
              <a:t>Overall, the log transformation appears to have effectively reduced the skewness in the numerical variables, making their distributions more symmetric and suitable for statistical analysis.</a:t>
            </a:r>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r>
              <a:rPr lang="en-US" sz="2200" b="0" i="0" dirty="0">
                <a:effectLst/>
              </a:rPr>
              <a:t> However, it's important to note that the transformation alters the scale and interpretation of the variables, so further analysis should be conducted accordingly.</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0464" y="0"/>
            <a:ext cx="10798136" cy="2044149"/>
          </a:xfrm>
          <a:prstGeom prst="rect">
            <a:avLst/>
          </a:prstGeom>
        </p:spPr>
        <p:txBody>
          <a:bodyPr vert="horz" wrap="square" lIns="0" tIns="12700" rIns="0" bIns="0" rtlCol="0">
            <a:spAutoFit/>
          </a:bodyPr>
          <a:lstStyle/>
          <a:p>
            <a:pPr marL="12700">
              <a:spcBef>
                <a:spcPts val="100"/>
              </a:spcBef>
            </a:pPr>
            <a:r>
              <a:rPr lang="en-US" sz="4400" b="0" i="0" dirty="0">
                <a:effectLst/>
              </a:rPr>
              <a:t>Inferential Statistics using Hypothesis Testing and Analysis of Variance</a:t>
            </a:r>
            <a:br>
              <a:rPr lang="en-US" sz="4400" b="0" i="0" dirty="0">
                <a:effectLst/>
              </a:rPr>
            </a:br>
            <a:endParaRPr sz="4400" dirty="0">
              <a:latin typeface="Calibri Light"/>
              <a:cs typeface="Calibri Light"/>
            </a:endParaRPr>
          </a:p>
        </p:txBody>
      </p:sp>
      <p:sp>
        <p:nvSpPr>
          <p:cNvPr id="3" name="object 3"/>
          <p:cNvSpPr/>
          <p:nvPr/>
        </p:nvSpPr>
        <p:spPr>
          <a:xfrm>
            <a:off x="12075921" y="1027938"/>
            <a:ext cx="127000" cy="1598295"/>
          </a:xfrm>
          <a:custGeom>
            <a:avLst/>
            <a:gdLst/>
            <a:ahLst/>
            <a:cxnLst/>
            <a:rect l="l" t="t" r="r" b="b"/>
            <a:pathLst>
              <a:path w="127000" h="1598295">
                <a:moveTo>
                  <a:pt x="0" y="1597710"/>
                </a:moveTo>
                <a:lnTo>
                  <a:pt x="127000" y="1597710"/>
                </a:lnTo>
                <a:lnTo>
                  <a:pt x="127000" y="0"/>
                </a:lnTo>
                <a:lnTo>
                  <a:pt x="0" y="0"/>
                </a:lnTo>
                <a:lnTo>
                  <a:pt x="0" y="1597710"/>
                </a:lnTo>
                <a:close/>
              </a:path>
            </a:pathLst>
          </a:custGeom>
          <a:solidFill>
            <a:srgbClr val="7B5FC5"/>
          </a:solidFill>
        </p:spPr>
        <p:txBody>
          <a:bodyPr wrap="square" lIns="0" tIns="0" rIns="0" bIns="0" rtlCol="0"/>
          <a:lstStyle/>
          <a:p>
            <a:endParaRPr/>
          </a:p>
        </p:txBody>
      </p:sp>
      <p:grpSp>
        <p:nvGrpSpPr>
          <p:cNvPr id="8" name="object 8"/>
          <p:cNvGrpSpPr/>
          <p:nvPr/>
        </p:nvGrpSpPr>
        <p:grpSpPr>
          <a:xfrm>
            <a:off x="9884664" y="5519928"/>
            <a:ext cx="2307590" cy="1338580"/>
            <a:chOff x="9884664" y="5519928"/>
            <a:chExt cx="2307590" cy="1338580"/>
          </a:xfrm>
        </p:grpSpPr>
        <p:sp>
          <p:nvSpPr>
            <p:cNvPr id="9" name="object 9"/>
            <p:cNvSpPr/>
            <p:nvPr/>
          </p:nvSpPr>
          <p:spPr>
            <a:xfrm>
              <a:off x="10852409" y="5519928"/>
              <a:ext cx="1339850" cy="1338580"/>
            </a:xfrm>
            <a:custGeom>
              <a:avLst/>
              <a:gdLst/>
              <a:ahLst/>
              <a:cxnLst/>
              <a:rect l="l" t="t" r="r" b="b"/>
              <a:pathLst>
                <a:path w="1339850" h="1338579">
                  <a:moveTo>
                    <a:pt x="1339595" y="0"/>
                  </a:moveTo>
                  <a:lnTo>
                    <a:pt x="61874" y="0"/>
                  </a:lnTo>
                  <a:lnTo>
                    <a:pt x="37788" y="4861"/>
                  </a:lnTo>
                  <a:lnTo>
                    <a:pt x="18121" y="18121"/>
                  </a:lnTo>
                  <a:lnTo>
                    <a:pt x="4861" y="37788"/>
                  </a:lnTo>
                  <a:lnTo>
                    <a:pt x="0" y="61874"/>
                  </a:lnTo>
                  <a:lnTo>
                    <a:pt x="0" y="1338072"/>
                  </a:lnTo>
                  <a:lnTo>
                    <a:pt x="123748" y="1338072"/>
                  </a:lnTo>
                  <a:lnTo>
                    <a:pt x="123748" y="123761"/>
                  </a:lnTo>
                  <a:lnTo>
                    <a:pt x="1339595" y="123761"/>
                  </a:lnTo>
                  <a:lnTo>
                    <a:pt x="1339595" y="0"/>
                  </a:lnTo>
                  <a:close/>
                </a:path>
              </a:pathLst>
            </a:custGeom>
            <a:solidFill>
              <a:srgbClr val="D48B2D"/>
            </a:solidFill>
          </p:spPr>
          <p:txBody>
            <a:bodyPr wrap="square" lIns="0" tIns="0" rIns="0" bIns="0" rtlCol="0"/>
            <a:lstStyle/>
            <a:p>
              <a:endParaRPr/>
            </a:p>
          </p:txBody>
        </p:sp>
        <p:sp>
          <p:nvSpPr>
            <p:cNvPr id="10" name="object 10"/>
            <p:cNvSpPr/>
            <p:nvPr/>
          </p:nvSpPr>
          <p:spPr>
            <a:xfrm>
              <a:off x="9884664" y="6658356"/>
              <a:ext cx="2307590" cy="200025"/>
            </a:xfrm>
            <a:custGeom>
              <a:avLst/>
              <a:gdLst/>
              <a:ahLst/>
              <a:cxnLst/>
              <a:rect l="l" t="t" r="r" b="b"/>
              <a:pathLst>
                <a:path w="2307590" h="200025">
                  <a:moveTo>
                    <a:pt x="2307335" y="0"/>
                  </a:moveTo>
                  <a:lnTo>
                    <a:pt x="0" y="0"/>
                  </a:lnTo>
                  <a:lnTo>
                    <a:pt x="0" y="199644"/>
                  </a:lnTo>
                  <a:lnTo>
                    <a:pt x="2307335" y="199644"/>
                  </a:lnTo>
                  <a:lnTo>
                    <a:pt x="2307335" y="0"/>
                  </a:lnTo>
                  <a:close/>
                </a:path>
              </a:pathLst>
            </a:custGeom>
            <a:solidFill>
              <a:srgbClr val="000000"/>
            </a:solidFill>
          </p:spPr>
          <p:txBody>
            <a:bodyPr wrap="square" lIns="0" tIns="0" rIns="0" bIns="0" rtlCol="0"/>
            <a:lstStyle/>
            <a:p>
              <a:endParaRPr/>
            </a:p>
          </p:txBody>
        </p:sp>
      </p:grpSp>
      <p:sp>
        <p:nvSpPr>
          <p:cNvPr id="12" name="object 12"/>
          <p:cNvSpPr txBox="1"/>
          <p:nvPr/>
        </p:nvSpPr>
        <p:spPr>
          <a:xfrm>
            <a:off x="9983509" y="6708490"/>
            <a:ext cx="2130425" cy="114300"/>
          </a:xfrm>
          <a:prstGeom prst="rect">
            <a:avLst/>
          </a:prstGeom>
        </p:spPr>
        <p:txBody>
          <a:bodyPr vert="horz" wrap="square" lIns="0" tIns="0" rIns="0" bIns="0" rtlCol="0">
            <a:spAutoFit/>
          </a:bodyPr>
          <a:lstStyle/>
          <a:p>
            <a:pPr marL="12700">
              <a:lnSpc>
                <a:spcPts val="760"/>
              </a:lnSpc>
            </a:pPr>
            <a:r>
              <a:rPr sz="700" u="sng" spc="-10" dirty="0">
                <a:solidFill>
                  <a:srgbClr val="FFFFFF"/>
                </a:solidFill>
                <a:uFill>
                  <a:solidFill>
                    <a:srgbClr val="FFFFFF"/>
                  </a:solidFill>
                </a:uFill>
                <a:latin typeface="Calibri"/>
                <a:cs typeface="Calibri"/>
                <a:hlinkClick r:id="rId2"/>
              </a:rPr>
              <a:t>This</a:t>
            </a:r>
            <a:r>
              <a:rPr sz="700" u="sng" spc="10" dirty="0">
                <a:solidFill>
                  <a:srgbClr val="FFFFFF"/>
                </a:solidFill>
                <a:uFill>
                  <a:solidFill>
                    <a:srgbClr val="FFFFFF"/>
                  </a:solidFill>
                </a:uFill>
                <a:latin typeface="Calibri"/>
                <a:cs typeface="Calibri"/>
                <a:hlinkClick r:id="rId2"/>
              </a:rPr>
              <a:t> </a:t>
            </a:r>
            <a:r>
              <a:rPr sz="700" u="sng" spc="-10" dirty="0">
                <a:solidFill>
                  <a:srgbClr val="FFFFFF"/>
                </a:solidFill>
                <a:uFill>
                  <a:solidFill>
                    <a:srgbClr val="FFFFFF"/>
                  </a:solidFill>
                </a:uFill>
                <a:latin typeface="Calibri"/>
                <a:cs typeface="Calibri"/>
                <a:hlinkClick r:id="rId2"/>
              </a:rPr>
              <a:t>Photo</a:t>
            </a:r>
            <a:r>
              <a:rPr sz="700" spc="35" dirty="0">
                <a:solidFill>
                  <a:srgbClr val="FFFFFF"/>
                </a:solidFill>
                <a:latin typeface="Calibri"/>
                <a:cs typeface="Calibri"/>
                <a:hlinkClick r:id="rId2"/>
              </a:rPr>
              <a:t> </a:t>
            </a:r>
            <a:r>
              <a:rPr sz="700" spc="-10" dirty="0">
                <a:solidFill>
                  <a:srgbClr val="FFFFFF"/>
                </a:solidFill>
                <a:latin typeface="Calibri"/>
                <a:cs typeface="Calibri"/>
              </a:rPr>
              <a:t>by</a:t>
            </a:r>
            <a:r>
              <a:rPr sz="700" spc="-5" dirty="0">
                <a:solidFill>
                  <a:srgbClr val="FFFFFF"/>
                </a:solidFill>
                <a:latin typeface="Calibri"/>
                <a:cs typeface="Calibri"/>
              </a:rPr>
              <a:t> </a:t>
            </a:r>
            <a:r>
              <a:rPr sz="700" spc="-10" dirty="0">
                <a:solidFill>
                  <a:srgbClr val="FFFFFF"/>
                </a:solidFill>
                <a:latin typeface="Calibri"/>
                <a:cs typeface="Calibri"/>
              </a:rPr>
              <a:t>Unknown</a:t>
            </a:r>
            <a:r>
              <a:rPr sz="700" spc="25" dirty="0">
                <a:solidFill>
                  <a:srgbClr val="FFFFFF"/>
                </a:solidFill>
                <a:latin typeface="Calibri"/>
                <a:cs typeface="Calibri"/>
              </a:rPr>
              <a:t> </a:t>
            </a:r>
            <a:r>
              <a:rPr sz="700" spc="-10" dirty="0">
                <a:solidFill>
                  <a:srgbClr val="FFFFFF"/>
                </a:solidFill>
                <a:latin typeface="Calibri"/>
                <a:cs typeface="Calibri"/>
              </a:rPr>
              <a:t>Author</a:t>
            </a:r>
            <a:r>
              <a:rPr sz="700" spc="20" dirty="0">
                <a:solidFill>
                  <a:srgbClr val="FFFFFF"/>
                </a:solidFill>
                <a:latin typeface="Calibri"/>
                <a:cs typeface="Calibri"/>
              </a:rPr>
              <a:t> </a:t>
            </a:r>
            <a:r>
              <a:rPr sz="700" spc="-5" dirty="0">
                <a:solidFill>
                  <a:srgbClr val="FFFFFF"/>
                </a:solidFill>
                <a:latin typeface="Calibri"/>
                <a:cs typeface="Calibri"/>
              </a:rPr>
              <a:t>is</a:t>
            </a:r>
            <a:r>
              <a:rPr sz="700" spc="10" dirty="0">
                <a:solidFill>
                  <a:srgbClr val="FFFFFF"/>
                </a:solidFill>
                <a:latin typeface="Calibri"/>
                <a:cs typeface="Calibri"/>
              </a:rPr>
              <a:t> </a:t>
            </a:r>
            <a:r>
              <a:rPr sz="700" spc="-5" dirty="0">
                <a:solidFill>
                  <a:srgbClr val="FFFFFF"/>
                </a:solidFill>
                <a:latin typeface="Calibri"/>
                <a:cs typeface="Calibri"/>
              </a:rPr>
              <a:t>licensed</a:t>
            </a:r>
            <a:r>
              <a:rPr sz="700" spc="20" dirty="0">
                <a:solidFill>
                  <a:srgbClr val="FFFFFF"/>
                </a:solidFill>
                <a:latin typeface="Calibri"/>
                <a:cs typeface="Calibri"/>
              </a:rPr>
              <a:t> </a:t>
            </a:r>
            <a:r>
              <a:rPr sz="700" spc="-10" dirty="0">
                <a:solidFill>
                  <a:srgbClr val="FFFFFF"/>
                </a:solidFill>
                <a:latin typeface="Calibri"/>
                <a:cs typeface="Calibri"/>
              </a:rPr>
              <a:t>under</a:t>
            </a:r>
            <a:r>
              <a:rPr sz="700" spc="30" dirty="0">
                <a:solidFill>
                  <a:srgbClr val="FFFFFF"/>
                </a:solidFill>
                <a:latin typeface="Calibri"/>
                <a:cs typeface="Calibri"/>
              </a:rPr>
              <a:t> </a:t>
            </a:r>
            <a:r>
              <a:rPr sz="700" u="sng" spc="-5" dirty="0">
                <a:solidFill>
                  <a:srgbClr val="FFFFFF"/>
                </a:solidFill>
                <a:uFill>
                  <a:solidFill>
                    <a:srgbClr val="FFFFFF"/>
                  </a:solidFill>
                </a:uFill>
                <a:latin typeface="Calibri"/>
                <a:cs typeface="Calibri"/>
                <a:hlinkClick r:id="rId3"/>
              </a:rPr>
              <a:t>CC</a:t>
            </a:r>
            <a:r>
              <a:rPr sz="700" u="sng" spc="10" dirty="0">
                <a:solidFill>
                  <a:srgbClr val="FFFFFF"/>
                </a:solidFill>
                <a:uFill>
                  <a:solidFill>
                    <a:srgbClr val="FFFFFF"/>
                  </a:solidFill>
                </a:uFill>
                <a:latin typeface="Calibri"/>
                <a:cs typeface="Calibri"/>
                <a:hlinkClick r:id="rId3"/>
              </a:rPr>
              <a:t> </a:t>
            </a:r>
            <a:r>
              <a:rPr sz="700" u="sng" spc="-5" dirty="0">
                <a:solidFill>
                  <a:srgbClr val="FFFFFF"/>
                </a:solidFill>
                <a:uFill>
                  <a:solidFill>
                    <a:srgbClr val="FFFFFF"/>
                  </a:solidFill>
                </a:uFill>
                <a:latin typeface="Calibri"/>
                <a:cs typeface="Calibri"/>
                <a:hlinkClick r:id="rId3"/>
              </a:rPr>
              <a:t>BY-SA</a:t>
            </a:r>
            <a:endParaRPr sz="700">
              <a:latin typeface="Calibri"/>
              <a:cs typeface="Calibri"/>
            </a:endParaRPr>
          </a:p>
        </p:txBody>
      </p:sp>
      <p:sp>
        <p:nvSpPr>
          <p:cNvPr id="13" name="TextBox 12">
            <a:extLst>
              <a:ext uri="{FF2B5EF4-FFF2-40B4-BE49-F238E27FC236}">
                <a16:creationId xmlns:a16="http://schemas.microsoft.com/office/drawing/2014/main" id="{92DFDE2E-F681-1F8A-2E4B-AD924B1D7FA6}"/>
              </a:ext>
            </a:extLst>
          </p:cNvPr>
          <p:cNvSpPr txBox="1"/>
          <p:nvPr/>
        </p:nvSpPr>
        <p:spPr>
          <a:xfrm>
            <a:off x="860464" y="2209800"/>
            <a:ext cx="9655136" cy="4493538"/>
          </a:xfrm>
          <a:prstGeom prst="rect">
            <a:avLst/>
          </a:prstGeom>
          <a:noFill/>
        </p:spPr>
        <p:txBody>
          <a:bodyPr wrap="square" rtlCol="0">
            <a:spAutoFit/>
          </a:bodyPr>
          <a:lstStyle/>
          <a:p>
            <a:pPr algn="l"/>
            <a:r>
              <a:rPr lang="en-US" sz="2200" b="0" i="0" dirty="0">
                <a:effectLst/>
              </a:rPr>
              <a:t>We performed a hypothesis test and results were as follows;</a:t>
            </a:r>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r>
              <a:rPr lang="en-US" sz="2200" b="0" i="0" dirty="0">
                <a:effectLst/>
              </a:rPr>
              <a:t>The features listed (bedrooms , bathrooms, square foot living, floors, </a:t>
            </a:r>
            <a:r>
              <a:rPr lang="en-US" sz="2200" dirty="0"/>
              <a:t>year </a:t>
            </a:r>
            <a:r>
              <a:rPr lang="en-US" sz="2200" b="0" i="0" dirty="0">
                <a:effectLst/>
              </a:rPr>
              <a:t>built, square foot above square foot  living 15, basement, grade , view, condition,) under "Reject the Null Hypothesis" have a statistically significant relationship with housing prices.</a:t>
            </a:r>
          </a:p>
          <a:p>
            <a:pPr marL="342900" indent="-342900" algn="l">
              <a:buFont typeface="Arial" panose="020B0604020202020204" pitchFamily="34" charset="0"/>
              <a:buChar char="•"/>
            </a:pPr>
            <a:endParaRPr lang="en-US" sz="2200" b="0" i="0" dirty="0">
              <a:effectLst/>
            </a:endParaRPr>
          </a:p>
          <a:p>
            <a:pPr marL="342900" indent="-342900" algn="l">
              <a:buFont typeface="Arial" panose="020B0604020202020204" pitchFamily="34" charset="0"/>
              <a:buChar char="•"/>
            </a:pPr>
            <a:r>
              <a:rPr lang="en-US" sz="2200" b="0" i="0" dirty="0">
                <a:effectLst/>
              </a:rPr>
              <a:t>On the other hand, features listed(square foot lot, renovated, square foot lot 15, waterfront) under "Fail to Reject the Null Hypothesis" do not show a statistically significant relationship with housing prices based on the ANOVA test.</a:t>
            </a:r>
          </a:p>
          <a:p>
            <a:pPr marL="342900" indent="-342900" algn="l">
              <a:buFont typeface="Arial" panose="020B0604020202020204" pitchFamily="34" charset="0"/>
              <a:buChar char="•"/>
            </a:pPr>
            <a:endParaRPr lang="en-US" sz="2200" b="0" i="0" dirty="0">
              <a:effectLst/>
            </a:endParaRPr>
          </a:p>
          <a:p>
            <a:pPr marL="342900" indent="-342900" algn="l">
              <a:buFont typeface="Arial" panose="020B0604020202020204" pitchFamily="34" charset="0"/>
              <a:buChar char="•"/>
            </a:pPr>
            <a:r>
              <a:rPr lang="en-US" sz="2200" b="0" i="0" dirty="0">
                <a:effectLst/>
              </a:rPr>
              <a:t>These features are important predictors of housing prices in the given dataset.</a:t>
            </a:r>
          </a:p>
          <a:p>
            <a:pPr algn="l"/>
            <a:endParaRPr lang="en-US" sz="2200" b="0" i="0" dirty="0">
              <a:effectL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248" y="0"/>
            <a:ext cx="8938895" cy="705321"/>
          </a:xfrm>
          <a:prstGeom prst="rect">
            <a:avLst/>
          </a:prstGeom>
        </p:spPr>
        <p:txBody>
          <a:bodyPr vert="horz" wrap="square" lIns="0" tIns="88900" rIns="0" bIns="0" rtlCol="0">
            <a:spAutoFit/>
          </a:bodyPr>
          <a:lstStyle/>
          <a:p>
            <a:pPr marL="12700" marR="5080">
              <a:lnSpc>
                <a:spcPts val="4750"/>
              </a:lnSpc>
              <a:spcBef>
                <a:spcPts val="700"/>
              </a:spcBef>
            </a:pPr>
            <a:r>
              <a:rPr lang="en-US" sz="4400" i="0" dirty="0">
                <a:latin typeface="Calibri Light"/>
                <a:cs typeface="Calibri Light"/>
              </a:rPr>
              <a:t>Multicollinearity</a:t>
            </a:r>
            <a:endParaRPr sz="4400" i="0" dirty="0">
              <a:latin typeface="Calibri Light"/>
              <a:cs typeface="Calibri Light"/>
            </a:endParaRPr>
          </a:p>
        </p:txBody>
      </p:sp>
      <p:sp>
        <p:nvSpPr>
          <p:cNvPr id="3" name="object 3"/>
          <p:cNvSpPr/>
          <p:nvPr/>
        </p:nvSpPr>
        <p:spPr>
          <a:xfrm>
            <a:off x="12075921" y="1027938"/>
            <a:ext cx="127000" cy="1598295"/>
          </a:xfrm>
          <a:custGeom>
            <a:avLst/>
            <a:gdLst/>
            <a:ahLst/>
            <a:cxnLst/>
            <a:rect l="l" t="t" r="r" b="b"/>
            <a:pathLst>
              <a:path w="127000" h="1598295">
                <a:moveTo>
                  <a:pt x="0" y="1597710"/>
                </a:moveTo>
                <a:lnTo>
                  <a:pt x="127000" y="1597710"/>
                </a:lnTo>
                <a:lnTo>
                  <a:pt x="127000" y="0"/>
                </a:lnTo>
                <a:lnTo>
                  <a:pt x="0" y="0"/>
                </a:lnTo>
                <a:lnTo>
                  <a:pt x="0" y="1597710"/>
                </a:lnTo>
                <a:close/>
              </a:path>
            </a:pathLst>
          </a:custGeom>
          <a:solidFill>
            <a:srgbClr val="7B5FC5"/>
          </a:solidFill>
        </p:spPr>
        <p:txBody>
          <a:bodyPr wrap="square" lIns="0" tIns="0" rIns="0" bIns="0" rtlCol="0"/>
          <a:lstStyle/>
          <a:p>
            <a:endParaRPr/>
          </a:p>
        </p:txBody>
      </p:sp>
      <p:grpSp>
        <p:nvGrpSpPr>
          <p:cNvPr id="8" name="object 8"/>
          <p:cNvGrpSpPr/>
          <p:nvPr/>
        </p:nvGrpSpPr>
        <p:grpSpPr>
          <a:xfrm>
            <a:off x="9884664" y="5519928"/>
            <a:ext cx="2307590" cy="1338580"/>
            <a:chOff x="9884664" y="5519928"/>
            <a:chExt cx="2307590" cy="1338580"/>
          </a:xfrm>
        </p:grpSpPr>
        <p:sp>
          <p:nvSpPr>
            <p:cNvPr id="9" name="object 9"/>
            <p:cNvSpPr/>
            <p:nvPr/>
          </p:nvSpPr>
          <p:spPr>
            <a:xfrm>
              <a:off x="10852409" y="5519928"/>
              <a:ext cx="1339850" cy="1338580"/>
            </a:xfrm>
            <a:custGeom>
              <a:avLst/>
              <a:gdLst/>
              <a:ahLst/>
              <a:cxnLst/>
              <a:rect l="l" t="t" r="r" b="b"/>
              <a:pathLst>
                <a:path w="1339850" h="1338579">
                  <a:moveTo>
                    <a:pt x="1339595" y="0"/>
                  </a:moveTo>
                  <a:lnTo>
                    <a:pt x="61874" y="0"/>
                  </a:lnTo>
                  <a:lnTo>
                    <a:pt x="37788" y="4861"/>
                  </a:lnTo>
                  <a:lnTo>
                    <a:pt x="18121" y="18121"/>
                  </a:lnTo>
                  <a:lnTo>
                    <a:pt x="4861" y="37788"/>
                  </a:lnTo>
                  <a:lnTo>
                    <a:pt x="0" y="61874"/>
                  </a:lnTo>
                  <a:lnTo>
                    <a:pt x="0" y="1338072"/>
                  </a:lnTo>
                  <a:lnTo>
                    <a:pt x="123748" y="1338072"/>
                  </a:lnTo>
                  <a:lnTo>
                    <a:pt x="123748" y="123761"/>
                  </a:lnTo>
                  <a:lnTo>
                    <a:pt x="1339595" y="123761"/>
                  </a:lnTo>
                  <a:lnTo>
                    <a:pt x="1339595" y="0"/>
                  </a:lnTo>
                  <a:close/>
                </a:path>
              </a:pathLst>
            </a:custGeom>
            <a:solidFill>
              <a:srgbClr val="D48B2D"/>
            </a:solidFill>
          </p:spPr>
          <p:txBody>
            <a:bodyPr wrap="square" lIns="0" tIns="0" rIns="0" bIns="0" rtlCol="0"/>
            <a:lstStyle/>
            <a:p>
              <a:endParaRPr/>
            </a:p>
          </p:txBody>
        </p:sp>
        <p:sp>
          <p:nvSpPr>
            <p:cNvPr id="10" name="object 10"/>
            <p:cNvSpPr/>
            <p:nvPr/>
          </p:nvSpPr>
          <p:spPr>
            <a:xfrm>
              <a:off x="9884664" y="6658356"/>
              <a:ext cx="2307590" cy="200025"/>
            </a:xfrm>
            <a:custGeom>
              <a:avLst/>
              <a:gdLst/>
              <a:ahLst/>
              <a:cxnLst/>
              <a:rect l="l" t="t" r="r" b="b"/>
              <a:pathLst>
                <a:path w="2307590" h="200025">
                  <a:moveTo>
                    <a:pt x="2307335" y="0"/>
                  </a:moveTo>
                  <a:lnTo>
                    <a:pt x="0" y="0"/>
                  </a:lnTo>
                  <a:lnTo>
                    <a:pt x="0" y="199644"/>
                  </a:lnTo>
                  <a:lnTo>
                    <a:pt x="2307335" y="199644"/>
                  </a:lnTo>
                  <a:lnTo>
                    <a:pt x="2307335" y="0"/>
                  </a:lnTo>
                  <a:close/>
                </a:path>
              </a:pathLst>
            </a:custGeom>
            <a:solidFill>
              <a:srgbClr val="000000"/>
            </a:solidFill>
          </p:spPr>
          <p:txBody>
            <a:bodyPr wrap="square" lIns="0" tIns="0" rIns="0" bIns="0" rtlCol="0"/>
            <a:lstStyle/>
            <a:p>
              <a:endParaRPr/>
            </a:p>
          </p:txBody>
        </p:sp>
      </p:grpSp>
      <p:sp>
        <p:nvSpPr>
          <p:cNvPr id="12" name="object 12"/>
          <p:cNvSpPr txBox="1"/>
          <p:nvPr/>
        </p:nvSpPr>
        <p:spPr>
          <a:xfrm>
            <a:off x="9983509" y="6708490"/>
            <a:ext cx="2130425" cy="114300"/>
          </a:xfrm>
          <a:prstGeom prst="rect">
            <a:avLst/>
          </a:prstGeom>
        </p:spPr>
        <p:txBody>
          <a:bodyPr vert="horz" wrap="square" lIns="0" tIns="0" rIns="0" bIns="0" rtlCol="0">
            <a:spAutoFit/>
          </a:bodyPr>
          <a:lstStyle/>
          <a:p>
            <a:pPr marL="12700">
              <a:lnSpc>
                <a:spcPts val="760"/>
              </a:lnSpc>
            </a:pPr>
            <a:r>
              <a:rPr sz="700" u="sng" spc="-10" dirty="0">
                <a:solidFill>
                  <a:srgbClr val="FFFFFF"/>
                </a:solidFill>
                <a:uFill>
                  <a:solidFill>
                    <a:srgbClr val="FFFFFF"/>
                  </a:solidFill>
                </a:uFill>
                <a:latin typeface="Calibri"/>
                <a:cs typeface="Calibri"/>
                <a:hlinkClick r:id="rId2"/>
              </a:rPr>
              <a:t>This</a:t>
            </a:r>
            <a:r>
              <a:rPr sz="700" u="sng" spc="10" dirty="0">
                <a:solidFill>
                  <a:srgbClr val="FFFFFF"/>
                </a:solidFill>
                <a:uFill>
                  <a:solidFill>
                    <a:srgbClr val="FFFFFF"/>
                  </a:solidFill>
                </a:uFill>
                <a:latin typeface="Calibri"/>
                <a:cs typeface="Calibri"/>
                <a:hlinkClick r:id="rId2"/>
              </a:rPr>
              <a:t> </a:t>
            </a:r>
            <a:r>
              <a:rPr sz="700" u="sng" spc="-10" dirty="0">
                <a:solidFill>
                  <a:srgbClr val="FFFFFF"/>
                </a:solidFill>
                <a:uFill>
                  <a:solidFill>
                    <a:srgbClr val="FFFFFF"/>
                  </a:solidFill>
                </a:uFill>
                <a:latin typeface="Calibri"/>
                <a:cs typeface="Calibri"/>
                <a:hlinkClick r:id="rId2"/>
              </a:rPr>
              <a:t>Photo</a:t>
            </a:r>
            <a:r>
              <a:rPr sz="700" spc="35" dirty="0">
                <a:solidFill>
                  <a:srgbClr val="FFFFFF"/>
                </a:solidFill>
                <a:latin typeface="Calibri"/>
                <a:cs typeface="Calibri"/>
                <a:hlinkClick r:id="rId2"/>
              </a:rPr>
              <a:t> </a:t>
            </a:r>
            <a:r>
              <a:rPr sz="700" spc="-10" dirty="0">
                <a:solidFill>
                  <a:srgbClr val="FFFFFF"/>
                </a:solidFill>
                <a:latin typeface="Calibri"/>
                <a:cs typeface="Calibri"/>
              </a:rPr>
              <a:t>by</a:t>
            </a:r>
            <a:r>
              <a:rPr sz="700" spc="-5" dirty="0">
                <a:solidFill>
                  <a:srgbClr val="FFFFFF"/>
                </a:solidFill>
                <a:latin typeface="Calibri"/>
                <a:cs typeface="Calibri"/>
              </a:rPr>
              <a:t> </a:t>
            </a:r>
            <a:r>
              <a:rPr sz="700" spc="-10" dirty="0">
                <a:solidFill>
                  <a:srgbClr val="FFFFFF"/>
                </a:solidFill>
                <a:latin typeface="Calibri"/>
                <a:cs typeface="Calibri"/>
              </a:rPr>
              <a:t>Unknown</a:t>
            </a:r>
            <a:r>
              <a:rPr sz="700" spc="25" dirty="0">
                <a:solidFill>
                  <a:srgbClr val="FFFFFF"/>
                </a:solidFill>
                <a:latin typeface="Calibri"/>
                <a:cs typeface="Calibri"/>
              </a:rPr>
              <a:t> </a:t>
            </a:r>
            <a:r>
              <a:rPr sz="700" spc="-10" dirty="0">
                <a:solidFill>
                  <a:srgbClr val="FFFFFF"/>
                </a:solidFill>
                <a:latin typeface="Calibri"/>
                <a:cs typeface="Calibri"/>
              </a:rPr>
              <a:t>Author</a:t>
            </a:r>
            <a:r>
              <a:rPr sz="700" spc="20" dirty="0">
                <a:solidFill>
                  <a:srgbClr val="FFFFFF"/>
                </a:solidFill>
                <a:latin typeface="Calibri"/>
                <a:cs typeface="Calibri"/>
              </a:rPr>
              <a:t> </a:t>
            </a:r>
            <a:r>
              <a:rPr sz="700" spc="-5" dirty="0">
                <a:solidFill>
                  <a:srgbClr val="FFFFFF"/>
                </a:solidFill>
                <a:latin typeface="Calibri"/>
                <a:cs typeface="Calibri"/>
              </a:rPr>
              <a:t>is</a:t>
            </a:r>
            <a:r>
              <a:rPr sz="700" spc="10" dirty="0">
                <a:solidFill>
                  <a:srgbClr val="FFFFFF"/>
                </a:solidFill>
                <a:latin typeface="Calibri"/>
                <a:cs typeface="Calibri"/>
              </a:rPr>
              <a:t> </a:t>
            </a:r>
            <a:r>
              <a:rPr sz="700" spc="-5" dirty="0">
                <a:solidFill>
                  <a:srgbClr val="FFFFFF"/>
                </a:solidFill>
                <a:latin typeface="Calibri"/>
                <a:cs typeface="Calibri"/>
              </a:rPr>
              <a:t>licensed</a:t>
            </a:r>
            <a:r>
              <a:rPr sz="700" spc="20" dirty="0">
                <a:solidFill>
                  <a:srgbClr val="FFFFFF"/>
                </a:solidFill>
                <a:latin typeface="Calibri"/>
                <a:cs typeface="Calibri"/>
              </a:rPr>
              <a:t> </a:t>
            </a:r>
            <a:r>
              <a:rPr sz="700" spc="-10" dirty="0">
                <a:solidFill>
                  <a:srgbClr val="FFFFFF"/>
                </a:solidFill>
                <a:latin typeface="Calibri"/>
                <a:cs typeface="Calibri"/>
              </a:rPr>
              <a:t>under</a:t>
            </a:r>
            <a:r>
              <a:rPr sz="700" spc="30" dirty="0">
                <a:solidFill>
                  <a:srgbClr val="FFFFFF"/>
                </a:solidFill>
                <a:latin typeface="Calibri"/>
                <a:cs typeface="Calibri"/>
              </a:rPr>
              <a:t> </a:t>
            </a:r>
            <a:r>
              <a:rPr sz="700" u="sng" spc="-5" dirty="0">
                <a:solidFill>
                  <a:srgbClr val="FFFFFF"/>
                </a:solidFill>
                <a:uFill>
                  <a:solidFill>
                    <a:srgbClr val="FFFFFF"/>
                  </a:solidFill>
                </a:uFill>
                <a:latin typeface="Calibri"/>
                <a:cs typeface="Calibri"/>
                <a:hlinkClick r:id="rId3"/>
              </a:rPr>
              <a:t>CC</a:t>
            </a:r>
            <a:r>
              <a:rPr sz="700" u="sng" spc="10" dirty="0">
                <a:solidFill>
                  <a:srgbClr val="FFFFFF"/>
                </a:solidFill>
                <a:uFill>
                  <a:solidFill>
                    <a:srgbClr val="FFFFFF"/>
                  </a:solidFill>
                </a:uFill>
                <a:latin typeface="Calibri"/>
                <a:cs typeface="Calibri"/>
                <a:hlinkClick r:id="rId3"/>
              </a:rPr>
              <a:t> </a:t>
            </a:r>
            <a:r>
              <a:rPr sz="700" u="sng" spc="-5" dirty="0">
                <a:solidFill>
                  <a:srgbClr val="FFFFFF"/>
                </a:solidFill>
                <a:uFill>
                  <a:solidFill>
                    <a:srgbClr val="FFFFFF"/>
                  </a:solidFill>
                </a:uFill>
                <a:latin typeface="Calibri"/>
                <a:cs typeface="Calibri"/>
                <a:hlinkClick r:id="rId3"/>
              </a:rPr>
              <a:t>BY-SA</a:t>
            </a:r>
            <a:endParaRPr sz="700">
              <a:latin typeface="Calibri"/>
              <a:cs typeface="Calibri"/>
            </a:endParaRPr>
          </a:p>
        </p:txBody>
      </p:sp>
      <p:sp>
        <p:nvSpPr>
          <p:cNvPr id="14" name="TextBox 13">
            <a:extLst>
              <a:ext uri="{FF2B5EF4-FFF2-40B4-BE49-F238E27FC236}">
                <a16:creationId xmlns:a16="http://schemas.microsoft.com/office/drawing/2014/main" id="{82D5E759-02CE-023C-798B-7BE149C195B3}"/>
              </a:ext>
            </a:extLst>
          </p:cNvPr>
          <p:cNvSpPr txBox="1"/>
          <p:nvPr/>
        </p:nvSpPr>
        <p:spPr>
          <a:xfrm flipH="1">
            <a:off x="533400" y="1027938"/>
            <a:ext cx="10591800" cy="4031873"/>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effectLst/>
                <a:latin typeface="system-ui"/>
              </a:rPr>
              <a:t>Conclusion</a:t>
            </a:r>
            <a:endParaRPr lang="en-US" b="0" i="0" dirty="0">
              <a:effectLst/>
              <a:latin typeface="system-ui"/>
            </a:endParaRPr>
          </a:p>
          <a:p>
            <a:pPr marL="342900" indent="-342900" algn="l">
              <a:buFont typeface="Arial" panose="020B0604020202020204" pitchFamily="34" charset="0"/>
              <a:buChar char="•"/>
            </a:pPr>
            <a:r>
              <a:rPr lang="en-US" sz="2200" i="0" dirty="0">
                <a:effectLst/>
              </a:rPr>
              <a:t>The analysis reveals significant multicollinearity among several features, notably '</a:t>
            </a:r>
            <a:r>
              <a:rPr lang="en-US" sz="2200" i="0" dirty="0" err="1">
                <a:effectLst/>
              </a:rPr>
              <a:t>sqft_living</a:t>
            </a:r>
            <a:r>
              <a:rPr lang="en-US" sz="2200" i="0" dirty="0">
                <a:effectLst/>
              </a:rPr>
              <a:t>', '</a:t>
            </a:r>
            <a:r>
              <a:rPr lang="en-US" sz="2200" i="0" dirty="0" err="1">
                <a:effectLst/>
              </a:rPr>
              <a:t>sqft_above</a:t>
            </a:r>
            <a:r>
              <a:rPr lang="en-US" sz="2200" i="0" dirty="0">
                <a:effectLst/>
              </a:rPr>
              <a:t>', 'grade', '</a:t>
            </a:r>
            <a:r>
              <a:rPr lang="en-US" sz="2200" i="0" dirty="0" err="1">
                <a:effectLst/>
              </a:rPr>
              <a:t>yr_built</a:t>
            </a:r>
            <a:r>
              <a:rPr lang="en-US" sz="2200" i="0" dirty="0">
                <a:effectLst/>
              </a:rPr>
              <a:t>', and '</a:t>
            </a:r>
            <a:r>
              <a:rPr lang="en-US" sz="2200" i="0" dirty="0" err="1">
                <a:effectLst/>
              </a:rPr>
              <a:t>sqft_basement</a:t>
            </a:r>
            <a:r>
              <a:rPr lang="en-US" sz="2200" i="0" dirty="0">
                <a:effectLst/>
              </a:rPr>
              <a:t>', with VIF values exceeding commonly accepted thresholds.</a:t>
            </a:r>
          </a:p>
          <a:p>
            <a:pPr marL="342900" indent="-342900" algn="l">
              <a:buFont typeface="Arial" panose="020B0604020202020204" pitchFamily="34" charset="0"/>
              <a:buChar char="•"/>
            </a:pPr>
            <a:r>
              <a:rPr lang="en-US" sz="2200" i="0" dirty="0">
                <a:effectLst/>
              </a:rPr>
              <a:t> </a:t>
            </a:r>
          </a:p>
          <a:p>
            <a:pPr marL="342900" indent="-342900" algn="l">
              <a:buFont typeface="Arial" panose="020B0604020202020204" pitchFamily="34" charset="0"/>
              <a:buChar char="•"/>
            </a:pPr>
            <a:r>
              <a:rPr lang="en-US" sz="2200" i="0" dirty="0">
                <a:effectLst/>
              </a:rPr>
              <a:t>This indicates strong correlations among these variables, potentially leading to unstable coefficient estimates and reduced interpretability in regression models. </a:t>
            </a:r>
          </a:p>
          <a:p>
            <a:pPr marL="342900" indent="-342900" algn="l">
              <a:buFont typeface="Arial" panose="020B0604020202020204" pitchFamily="34" charset="0"/>
              <a:buChar char="•"/>
            </a:pPr>
            <a:endParaRPr lang="en-US" sz="2200" i="0" dirty="0">
              <a:effectLst/>
            </a:endParaRPr>
          </a:p>
          <a:p>
            <a:pPr marL="342900" indent="-342900" algn="l">
              <a:buFont typeface="Arial" panose="020B0604020202020204" pitchFamily="34" charset="0"/>
              <a:buChar char="•"/>
            </a:pPr>
            <a:r>
              <a:rPr lang="en-US" sz="2200" i="0" dirty="0">
                <a:effectLst/>
              </a:rPr>
              <a:t>Consideration should be given to dropping or combining these features, implementing dimensionality reduction techniques, or applying regularization methods to mitigate multicollinearity effects and improve model performance.</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12291" y="0"/>
            <a:ext cx="11379835" cy="6858000"/>
            <a:chOff x="812291" y="0"/>
            <a:chExt cx="11379835" cy="6858000"/>
          </a:xfrm>
        </p:grpSpPr>
        <p:pic>
          <p:nvPicPr>
            <p:cNvPr id="3" name="object 3"/>
            <p:cNvPicPr/>
            <p:nvPr/>
          </p:nvPicPr>
          <p:blipFill>
            <a:blip r:embed="rId2" cstate="print"/>
            <a:stretch>
              <a:fillRect/>
            </a:stretch>
          </p:blipFill>
          <p:spPr>
            <a:xfrm>
              <a:off x="4030980" y="0"/>
              <a:ext cx="8161019" cy="6858000"/>
            </a:xfrm>
            <a:prstGeom prst="rect">
              <a:avLst/>
            </a:prstGeom>
          </p:spPr>
        </p:pic>
        <p:pic>
          <p:nvPicPr>
            <p:cNvPr id="4" name="object 4"/>
            <p:cNvPicPr/>
            <p:nvPr/>
          </p:nvPicPr>
          <p:blipFill>
            <a:blip r:embed="rId3" cstate="print"/>
            <a:stretch>
              <a:fillRect/>
            </a:stretch>
          </p:blipFill>
          <p:spPr>
            <a:xfrm>
              <a:off x="812291" y="457200"/>
              <a:ext cx="10567414" cy="5940437"/>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261D9-16F4-1BB0-0B80-36FCDBE5692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3A84027-20A9-6F80-8B4B-97FDF1E4C2B6}"/>
              </a:ext>
            </a:extLst>
          </p:cNvPr>
          <p:cNvSpPr/>
          <p:nvPr/>
        </p:nvSpPr>
        <p:spPr>
          <a:xfrm>
            <a:off x="707136" y="847344"/>
            <a:ext cx="4620895" cy="4620895"/>
          </a:xfrm>
          <a:custGeom>
            <a:avLst/>
            <a:gdLst/>
            <a:ahLst/>
            <a:cxnLst/>
            <a:rect l="l" t="t" r="r" b="b"/>
            <a:pathLst>
              <a:path w="4620895" h="4620895">
                <a:moveTo>
                  <a:pt x="2310384" y="0"/>
                </a:moveTo>
                <a:lnTo>
                  <a:pt x="2262046" y="495"/>
                </a:lnTo>
                <a:lnTo>
                  <a:pt x="2213950" y="1976"/>
                </a:lnTo>
                <a:lnTo>
                  <a:pt x="2166106" y="4431"/>
                </a:lnTo>
                <a:lnTo>
                  <a:pt x="2118523" y="7852"/>
                </a:lnTo>
                <a:lnTo>
                  <a:pt x="2071211" y="12229"/>
                </a:lnTo>
                <a:lnTo>
                  <a:pt x="2024179" y="17552"/>
                </a:lnTo>
                <a:lnTo>
                  <a:pt x="1977437" y="23812"/>
                </a:lnTo>
                <a:lnTo>
                  <a:pt x="1930996" y="30998"/>
                </a:lnTo>
                <a:lnTo>
                  <a:pt x="1884863" y="39102"/>
                </a:lnTo>
                <a:lnTo>
                  <a:pt x="1839050" y="48114"/>
                </a:lnTo>
                <a:lnTo>
                  <a:pt x="1793566" y="58023"/>
                </a:lnTo>
                <a:lnTo>
                  <a:pt x="1748420" y="68821"/>
                </a:lnTo>
                <a:lnTo>
                  <a:pt x="1703622" y="80498"/>
                </a:lnTo>
                <a:lnTo>
                  <a:pt x="1659182" y="93043"/>
                </a:lnTo>
                <a:lnTo>
                  <a:pt x="1615109" y="106448"/>
                </a:lnTo>
                <a:lnTo>
                  <a:pt x="1571413" y="120702"/>
                </a:lnTo>
                <a:lnTo>
                  <a:pt x="1528104" y="135797"/>
                </a:lnTo>
                <a:lnTo>
                  <a:pt x="1485191" y="151722"/>
                </a:lnTo>
                <a:lnTo>
                  <a:pt x="1442684" y="168468"/>
                </a:lnTo>
                <a:lnTo>
                  <a:pt x="1400592" y="186025"/>
                </a:lnTo>
                <a:lnTo>
                  <a:pt x="1358926" y="204384"/>
                </a:lnTo>
                <a:lnTo>
                  <a:pt x="1317695" y="223534"/>
                </a:lnTo>
                <a:lnTo>
                  <a:pt x="1276908" y="243466"/>
                </a:lnTo>
                <a:lnTo>
                  <a:pt x="1236575" y="264172"/>
                </a:lnTo>
                <a:lnTo>
                  <a:pt x="1196707" y="285640"/>
                </a:lnTo>
                <a:lnTo>
                  <a:pt x="1157311" y="307861"/>
                </a:lnTo>
                <a:lnTo>
                  <a:pt x="1118399" y="330826"/>
                </a:lnTo>
                <a:lnTo>
                  <a:pt x="1079980" y="354524"/>
                </a:lnTo>
                <a:lnTo>
                  <a:pt x="1042063" y="378948"/>
                </a:lnTo>
                <a:lnTo>
                  <a:pt x="1004658" y="404085"/>
                </a:lnTo>
                <a:lnTo>
                  <a:pt x="967774" y="429928"/>
                </a:lnTo>
                <a:lnTo>
                  <a:pt x="931422" y="456466"/>
                </a:lnTo>
                <a:lnTo>
                  <a:pt x="895611" y="483690"/>
                </a:lnTo>
                <a:lnTo>
                  <a:pt x="860351" y="511590"/>
                </a:lnTo>
                <a:lnTo>
                  <a:pt x="825651" y="540157"/>
                </a:lnTo>
                <a:lnTo>
                  <a:pt x="791521" y="569380"/>
                </a:lnTo>
                <a:lnTo>
                  <a:pt x="757971" y="599250"/>
                </a:lnTo>
                <a:lnTo>
                  <a:pt x="725009" y="629758"/>
                </a:lnTo>
                <a:lnTo>
                  <a:pt x="692647" y="660893"/>
                </a:lnTo>
                <a:lnTo>
                  <a:pt x="660893" y="692647"/>
                </a:lnTo>
                <a:lnTo>
                  <a:pt x="629758" y="725009"/>
                </a:lnTo>
                <a:lnTo>
                  <a:pt x="599250" y="757971"/>
                </a:lnTo>
                <a:lnTo>
                  <a:pt x="569380" y="791521"/>
                </a:lnTo>
                <a:lnTo>
                  <a:pt x="540157" y="825651"/>
                </a:lnTo>
                <a:lnTo>
                  <a:pt x="511590" y="860351"/>
                </a:lnTo>
                <a:lnTo>
                  <a:pt x="483690" y="895611"/>
                </a:lnTo>
                <a:lnTo>
                  <a:pt x="456466" y="931422"/>
                </a:lnTo>
                <a:lnTo>
                  <a:pt x="429928" y="967774"/>
                </a:lnTo>
                <a:lnTo>
                  <a:pt x="404085" y="1004658"/>
                </a:lnTo>
                <a:lnTo>
                  <a:pt x="378948" y="1042063"/>
                </a:lnTo>
                <a:lnTo>
                  <a:pt x="354524" y="1079980"/>
                </a:lnTo>
                <a:lnTo>
                  <a:pt x="330826" y="1118399"/>
                </a:lnTo>
                <a:lnTo>
                  <a:pt x="307861" y="1157311"/>
                </a:lnTo>
                <a:lnTo>
                  <a:pt x="285640" y="1196707"/>
                </a:lnTo>
                <a:lnTo>
                  <a:pt x="264172" y="1236575"/>
                </a:lnTo>
                <a:lnTo>
                  <a:pt x="243466" y="1276908"/>
                </a:lnTo>
                <a:lnTo>
                  <a:pt x="223534" y="1317695"/>
                </a:lnTo>
                <a:lnTo>
                  <a:pt x="204384" y="1358926"/>
                </a:lnTo>
                <a:lnTo>
                  <a:pt x="186025" y="1400592"/>
                </a:lnTo>
                <a:lnTo>
                  <a:pt x="168468" y="1442684"/>
                </a:lnTo>
                <a:lnTo>
                  <a:pt x="151722" y="1485191"/>
                </a:lnTo>
                <a:lnTo>
                  <a:pt x="135797" y="1528104"/>
                </a:lnTo>
                <a:lnTo>
                  <a:pt x="120702" y="1571413"/>
                </a:lnTo>
                <a:lnTo>
                  <a:pt x="106448" y="1615109"/>
                </a:lnTo>
                <a:lnTo>
                  <a:pt x="93043" y="1659182"/>
                </a:lnTo>
                <a:lnTo>
                  <a:pt x="80498" y="1703622"/>
                </a:lnTo>
                <a:lnTo>
                  <a:pt x="68821" y="1748420"/>
                </a:lnTo>
                <a:lnTo>
                  <a:pt x="58023" y="1793566"/>
                </a:lnTo>
                <a:lnTo>
                  <a:pt x="48114" y="1839050"/>
                </a:lnTo>
                <a:lnTo>
                  <a:pt x="39102" y="1884863"/>
                </a:lnTo>
                <a:lnTo>
                  <a:pt x="30998" y="1930996"/>
                </a:lnTo>
                <a:lnTo>
                  <a:pt x="23812" y="1977437"/>
                </a:lnTo>
                <a:lnTo>
                  <a:pt x="17552" y="2024179"/>
                </a:lnTo>
                <a:lnTo>
                  <a:pt x="12229" y="2071211"/>
                </a:lnTo>
                <a:lnTo>
                  <a:pt x="7852" y="2118523"/>
                </a:lnTo>
                <a:lnTo>
                  <a:pt x="4431" y="2166106"/>
                </a:lnTo>
                <a:lnTo>
                  <a:pt x="1976" y="2213950"/>
                </a:lnTo>
                <a:lnTo>
                  <a:pt x="495" y="2262046"/>
                </a:lnTo>
                <a:lnTo>
                  <a:pt x="0" y="2310383"/>
                </a:lnTo>
                <a:lnTo>
                  <a:pt x="495" y="2358721"/>
                </a:lnTo>
                <a:lnTo>
                  <a:pt x="1976" y="2406817"/>
                </a:lnTo>
                <a:lnTo>
                  <a:pt x="4431" y="2454661"/>
                </a:lnTo>
                <a:lnTo>
                  <a:pt x="7852" y="2502244"/>
                </a:lnTo>
                <a:lnTo>
                  <a:pt x="12229" y="2549556"/>
                </a:lnTo>
                <a:lnTo>
                  <a:pt x="17552" y="2596588"/>
                </a:lnTo>
                <a:lnTo>
                  <a:pt x="23812" y="2643330"/>
                </a:lnTo>
                <a:lnTo>
                  <a:pt x="30998" y="2689771"/>
                </a:lnTo>
                <a:lnTo>
                  <a:pt x="39102" y="2735904"/>
                </a:lnTo>
                <a:lnTo>
                  <a:pt x="48114" y="2781717"/>
                </a:lnTo>
                <a:lnTo>
                  <a:pt x="58023" y="2827201"/>
                </a:lnTo>
                <a:lnTo>
                  <a:pt x="68821" y="2872347"/>
                </a:lnTo>
                <a:lnTo>
                  <a:pt x="80498" y="2917145"/>
                </a:lnTo>
                <a:lnTo>
                  <a:pt x="93043" y="2961585"/>
                </a:lnTo>
                <a:lnTo>
                  <a:pt x="106448" y="3005658"/>
                </a:lnTo>
                <a:lnTo>
                  <a:pt x="120702" y="3049354"/>
                </a:lnTo>
                <a:lnTo>
                  <a:pt x="135797" y="3092663"/>
                </a:lnTo>
                <a:lnTo>
                  <a:pt x="151722" y="3135576"/>
                </a:lnTo>
                <a:lnTo>
                  <a:pt x="168468" y="3178083"/>
                </a:lnTo>
                <a:lnTo>
                  <a:pt x="186025" y="3220175"/>
                </a:lnTo>
                <a:lnTo>
                  <a:pt x="204384" y="3261841"/>
                </a:lnTo>
                <a:lnTo>
                  <a:pt x="223534" y="3303072"/>
                </a:lnTo>
                <a:lnTo>
                  <a:pt x="243466" y="3343859"/>
                </a:lnTo>
                <a:lnTo>
                  <a:pt x="264172" y="3384192"/>
                </a:lnTo>
                <a:lnTo>
                  <a:pt x="285640" y="3424060"/>
                </a:lnTo>
                <a:lnTo>
                  <a:pt x="307861" y="3463456"/>
                </a:lnTo>
                <a:lnTo>
                  <a:pt x="330826" y="3502368"/>
                </a:lnTo>
                <a:lnTo>
                  <a:pt x="354524" y="3540787"/>
                </a:lnTo>
                <a:lnTo>
                  <a:pt x="378948" y="3578704"/>
                </a:lnTo>
                <a:lnTo>
                  <a:pt x="404085" y="3616109"/>
                </a:lnTo>
                <a:lnTo>
                  <a:pt x="429928" y="3652993"/>
                </a:lnTo>
                <a:lnTo>
                  <a:pt x="456466" y="3689345"/>
                </a:lnTo>
                <a:lnTo>
                  <a:pt x="483690" y="3725156"/>
                </a:lnTo>
                <a:lnTo>
                  <a:pt x="511590" y="3760416"/>
                </a:lnTo>
                <a:lnTo>
                  <a:pt x="540157" y="3795116"/>
                </a:lnTo>
                <a:lnTo>
                  <a:pt x="569380" y="3829246"/>
                </a:lnTo>
                <a:lnTo>
                  <a:pt x="599250" y="3862796"/>
                </a:lnTo>
                <a:lnTo>
                  <a:pt x="629758" y="3895758"/>
                </a:lnTo>
                <a:lnTo>
                  <a:pt x="660893" y="3928120"/>
                </a:lnTo>
                <a:lnTo>
                  <a:pt x="692647" y="3959874"/>
                </a:lnTo>
                <a:lnTo>
                  <a:pt x="725009" y="3991009"/>
                </a:lnTo>
                <a:lnTo>
                  <a:pt x="757971" y="4021517"/>
                </a:lnTo>
                <a:lnTo>
                  <a:pt x="791521" y="4051387"/>
                </a:lnTo>
                <a:lnTo>
                  <a:pt x="825651" y="4080610"/>
                </a:lnTo>
                <a:lnTo>
                  <a:pt x="860351" y="4109177"/>
                </a:lnTo>
                <a:lnTo>
                  <a:pt x="895611" y="4137077"/>
                </a:lnTo>
                <a:lnTo>
                  <a:pt x="931422" y="4164301"/>
                </a:lnTo>
                <a:lnTo>
                  <a:pt x="967774" y="4190839"/>
                </a:lnTo>
                <a:lnTo>
                  <a:pt x="1004658" y="4216682"/>
                </a:lnTo>
                <a:lnTo>
                  <a:pt x="1042063" y="4241819"/>
                </a:lnTo>
                <a:lnTo>
                  <a:pt x="1079980" y="4266243"/>
                </a:lnTo>
                <a:lnTo>
                  <a:pt x="1118399" y="4289941"/>
                </a:lnTo>
                <a:lnTo>
                  <a:pt x="1157311" y="4312906"/>
                </a:lnTo>
                <a:lnTo>
                  <a:pt x="1196707" y="4335127"/>
                </a:lnTo>
                <a:lnTo>
                  <a:pt x="1236575" y="4356595"/>
                </a:lnTo>
                <a:lnTo>
                  <a:pt x="1276908" y="4377301"/>
                </a:lnTo>
                <a:lnTo>
                  <a:pt x="1317695" y="4397233"/>
                </a:lnTo>
                <a:lnTo>
                  <a:pt x="1358926" y="4416383"/>
                </a:lnTo>
                <a:lnTo>
                  <a:pt x="1400592" y="4434742"/>
                </a:lnTo>
                <a:lnTo>
                  <a:pt x="1442684" y="4452299"/>
                </a:lnTo>
                <a:lnTo>
                  <a:pt x="1485191" y="4469045"/>
                </a:lnTo>
                <a:lnTo>
                  <a:pt x="1528104" y="4484970"/>
                </a:lnTo>
                <a:lnTo>
                  <a:pt x="1571413" y="4500065"/>
                </a:lnTo>
                <a:lnTo>
                  <a:pt x="1615109" y="4514319"/>
                </a:lnTo>
                <a:lnTo>
                  <a:pt x="1659182" y="4527724"/>
                </a:lnTo>
                <a:lnTo>
                  <a:pt x="1703622" y="4540269"/>
                </a:lnTo>
                <a:lnTo>
                  <a:pt x="1748420" y="4551946"/>
                </a:lnTo>
                <a:lnTo>
                  <a:pt x="1793566" y="4562744"/>
                </a:lnTo>
                <a:lnTo>
                  <a:pt x="1839050" y="4572653"/>
                </a:lnTo>
                <a:lnTo>
                  <a:pt x="1884863" y="4581665"/>
                </a:lnTo>
                <a:lnTo>
                  <a:pt x="1930996" y="4589769"/>
                </a:lnTo>
                <a:lnTo>
                  <a:pt x="1977437" y="4596955"/>
                </a:lnTo>
                <a:lnTo>
                  <a:pt x="2024179" y="4603215"/>
                </a:lnTo>
                <a:lnTo>
                  <a:pt x="2071211" y="4608538"/>
                </a:lnTo>
                <a:lnTo>
                  <a:pt x="2118523" y="4612915"/>
                </a:lnTo>
                <a:lnTo>
                  <a:pt x="2166106" y="4616336"/>
                </a:lnTo>
                <a:lnTo>
                  <a:pt x="2213950" y="4618791"/>
                </a:lnTo>
                <a:lnTo>
                  <a:pt x="2262046" y="4620272"/>
                </a:lnTo>
                <a:lnTo>
                  <a:pt x="2310384" y="4620767"/>
                </a:lnTo>
                <a:lnTo>
                  <a:pt x="2358721" y="4620272"/>
                </a:lnTo>
                <a:lnTo>
                  <a:pt x="2406817" y="4618791"/>
                </a:lnTo>
                <a:lnTo>
                  <a:pt x="2454661" y="4616336"/>
                </a:lnTo>
                <a:lnTo>
                  <a:pt x="2502244" y="4612915"/>
                </a:lnTo>
                <a:lnTo>
                  <a:pt x="2549556" y="4608538"/>
                </a:lnTo>
                <a:lnTo>
                  <a:pt x="2596588" y="4603215"/>
                </a:lnTo>
                <a:lnTo>
                  <a:pt x="2643330" y="4596955"/>
                </a:lnTo>
                <a:lnTo>
                  <a:pt x="2689771" y="4589769"/>
                </a:lnTo>
                <a:lnTo>
                  <a:pt x="2735904" y="4581665"/>
                </a:lnTo>
                <a:lnTo>
                  <a:pt x="2781717" y="4572653"/>
                </a:lnTo>
                <a:lnTo>
                  <a:pt x="2827201" y="4562744"/>
                </a:lnTo>
                <a:lnTo>
                  <a:pt x="2872347" y="4551946"/>
                </a:lnTo>
                <a:lnTo>
                  <a:pt x="2917145" y="4540269"/>
                </a:lnTo>
                <a:lnTo>
                  <a:pt x="2961585" y="4527724"/>
                </a:lnTo>
                <a:lnTo>
                  <a:pt x="3005658" y="4514319"/>
                </a:lnTo>
                <a:lnTo>
                  <a:pt x="3049354" y="4500065"/>
                </a:lnTo>
                <a:lnTo>
                  <a:pt x="3092663" y="4484970"/>
                </a:lnTo>
                <a:lnTo>
                  <a:pt x="3135576" y="4469045"/>
                </a:lnTo>
                <a:lnTo>
                  <a:pt x="3178083" y="4452299"/>
                </a:lnTo>
                <a:lnTo>
                  <a:pt x="3220175" y="4434742"/>
                </a:lnTo>
                <a:lnTo>
                  <a:pt x="3261841" y="4416383"/>
                </a:lnTo>
                <a:lnTo>
                  <a:pt x="3303072" y="4397233"/>
                </a:lnTo>
                <a:lnTo>
                  <a:pt x="3343859" y="4377301"/>
                </a:lnTo>
                <a:lnTo>
                  <a:pt x="3384192" y="4356595"/>
                </a:lnTo>
                <a:lnTo>
                  <a:pt x="3424060" y="4335127"/>
                </a:lnTo>
                <a:lnTo>
                  <a:pt x="3463456" y="4312906"/>
                </a:lnTo>
                <a:lnTo>
                  <a:pt x="3502368" y="4289941"/>
                </a:lnTo>
                <a:lnTo>
                  <a:pt x="3540787" y="4266243"/>
                </a:lnTo>
                <a:lnTo>
                  <a:pt x="3578704" y="4241819"/>
                </a:lnTo>
                <a:lnTo>
                  <a:pt x="3616109" y="4216682"/>
                </a:lnTo>
                <a:lnTo>
                  <a:pt x="3652993" y="4190839"/>
                </a:lnTo>
                <a:lnTo>
                  <a:pt x="3689345" y="4164301"/>
                </a:lnTo>
                <a:lnTo>
                  <a:pt x="3725156" y="4137077"/>
                </a:lnTo>
                <a:lnTo>
                  <a:pt x="3760416" y="4109177"/>
                </a:lnTo>
                <a:lnTo>
                  <a:pt x="3795116" y="4080610"/>
                </a:lnTo>
                <a:lnTo>
                  <a:pt x="3829246" y="4051387"/>
                </a:lnTo>
                <a:lnTo>
                  <a:pt x="3862796" y="4021517"/>
                </a:lnTo>
                <a:lnTo>
                  <a:pt x="3895758" y="3991009"/>
                </a:lnTo>
                <a:lnTo>
                  <a:pt x="3928120" y="3959874"/>
                </a:lnTo>
                <a:lnTo>
                  <a:pt x="3959874" y="3928120"/>
                </a:lnTo>
                <a:lnTo>
                  <a:pt x="3991009" y="3895758"/>
                </a:lnTo>
                <a:lnTo>
                  <a:pt x="4021517" y="3862796"/>
                </a:lnTo>
                <a:lnTo>
                  <a:pt x="4051387" y="3829246"/>
                </a:lnTo>
                <a:lnTo>
                  <a:pt x="4080610" y="3795116"/>
                </a:lnTo>
                <a:lnTo>
                  <a:pt x="4109177" y="3760416"/>
                </a:lnTo>
                <a:lnTo>
                  <a:pt x="4137077" y="3725156"/>
                </a:lnTo>
                <a:lnTo>
                  <a:pt x="4164301" y="3689345"/>
                </a:lnTo>
                <a:lnTo>
                  <a:pt x="4190839" y="3652993"/>
                </a:lnTo>
                <a:lnTo>
                  <a:pt x="4216682" y="3616109"/>
                </a:lnTo>
                <a:lnTo>
                  <a:pt x="4241819" y="3578704"/>
                </a:lnTo>
                <a:lnTo>
                  <a:pt x="4266243" y="3540787"/>
                </a:lnTo>
                <a:lnTo>
                  <a:pt x="4289941" y="3502368"/>
                </a:lnTo>
                <a:lnTo>
                  <a:pt x="4312906" y="3463456"/>
                </a:lnTo>
                <a:lnTo>
                  <a:pt x="4335127" y="3424060"/>
                </a:lnTo>
                <a:lnTo>
                  <a:pt x="4356595" y="3384192"/>
                </a:lnTo>
                <a:lnTo>
                  <a:pt x="4377301" y="3343859"/>
                </a:lnTo>
                <a:lnTo>
                  <a:pt x="4397233" y="3303072"/>
                </a:lnTo>
                <a:lnTo>
                  <a:pt x="4416383" y="3261841"/>
                </a:lnTo>
                <a:lnTo>
                  <a:pt x="4434742" y="3220175"/>
                </a:lnTo>
                <a:lnTo>
                  <a:pt x="4452299" y="3178083"/>
                </a:lnTo>
                <a:lnTo>
                  <a:pt x="4469045" y="3135576"/>
                </a:lnTo>
                <a:lnTo>
                  <a:pt x="4484970" y="3092663"/>
                </a:lnTo>
                <a:lnTo>
                  <a:pt x="4500065" y="3049354"/>
                </a:lnTo>
                <a:lnTo>
                  <a:pt x="4514319" y="3005658"/>
                </a:lnTo>
                <a:lnTo>
                  <a:pt x="4527724" y="2961585"/>
                </a:lnTo>
                <a:lnTo>
                  <a:pt x="4540269" y="2917145"/>
                </a:lnTo>
                <a:lnTo>
                  <a:pt x="4551946" y="2872347"/>
                </a:lnTo>
                <a:lnTo>
                  <a:pt x="4562744" y="2827201"/>
                </a:lnTo>
                <a:lnTo>
                  <a:pt x="4572653" y="2781717"/>
                </a:lnTo>
                <a:lnTo>
                  <a:pt x="4581665" y="2735904"/>
                </a:lnTo>
                <a:lnTo>
                  <a:pt x="4589769" y="2689771"/>
                </a:lnTo>
                <a:lnTo>
                  <a:pt x="4596955" y="2643330"/>
                </a:lnTo>
                <a:lnTo>
                  <a:pt x="4603215" y="2596588"/>
                </a:lnTo>
                <a:lnTo>
                  <a:pt x="4608538" y="2549556"/>
                </a:lnTo>
                <a:lnTo>
                  <a:pt x="4612915" y="2502244"/>
                </a:lnTo>
                <a:lnTo>
                  <a:pt x="4616336" y="2454661"/>
                </a:lnTo>
                <a:lnTo>
                  <a:pt x="4618791" y="2406817"/>
                </a:lnTo>
                <a:lnTo>
                  <a:pt x="4620272" y="2358721"/>
                </a:lnTo>
                <a:lnTo>
                  <a:pt x="4620768" y="2310383"/>
                </a:lnTo>
                <a:lnTo>
                  <a:pt x="4620272" y="2262046"/>
                </a:lnTo>
                <a:lnTo>
                  <a:pt x="4618791" y="2213950"/>
                </a:lnTo>
                <a:lnTo>
                  <a:pt x="4616336" y="2166106"/>
                </a:lnTo>
                <a:lnTo>
                  <a:pt x="4612915" y="2118523"/>
                </a:lnTo>
                <a:lnTo>
                  <a:pt x="4608538" y="2071211"/>
                </a:lnTo>
                <a:lnTo>
                  <a:pt x="4603215" y="2024179"/>
                </a:lnTo>
                <a:lnTo>
                  <a:pt x="4596955" y="1977437"/>
                </a:lnTo>
                <a:lnTo>
                  <a:pt x="4589769" y="1930996"/>
                </a:lnTo>
                <a:lnTo>
                  <a:pt x="4581665" y="1884863"/>
                </a:lnTo>
                <a:lnTo>
                  <a:pt x="4572653" y="1839050"/>
                </a:lnTo>
                <a:lnTo>
                  <a:pt x="4562744" y="1793566"/>
                </a:lnTo>
                <a:lnTo>
                  <a:pt x="4551946" y="1748420"/>
                </a:lnTo>
                <a:lnTo>
                  <a:pt x="4540269" y="1703622"/>
                </a:lnTo>
                <a:lnTo>
                  <a:pt x="4527724" y="1659182"/>
                </a:lnTo>
                <a:lnTo>
                  <a:pt x="4514319" y="1615109"/>
                </a:lnTo>
                <a:lnTo>
                  <a:pt x="4500065" y="1571413"/>
                </a:lnTo>
                <a:lnTo>
                  <a:pt x="4484970" y="1528104"/>
                </a:lnTo>
                <a:lnTo>
                  <a:pt x="4469045" y="1485191"/>
                </a:lnTo>
                <a:lnTo>
                  <a:pt x="4452299" y="1442684"/>
                </a:lnTo>
                <a:lnTo>
                  <a:pt x="4434742" y="1400592"/>
                </a:lnTo>
                <a:lnTo>
                  <a:pt x="4416383" y="1358926"/>
                </a:lnTo>
                <a:lnTo>
                  <a:pt x="4397233" y="1317695"/>
                </a:lnTo>
                <a:lnTo>
                  <a:pt x="4377301" y="1276908"/>
                </a:lnTo>
                <a:lnTo>
                  <a:pt x="4356595" y="1236575"/>
                </a:lnTo>
                <a:lnTo>
                  <a:pt x="4335127" y="1196707"/>
                </a:lnTo>
                <a:lnTo>
                  <a:pt x="4312906" y="1157311"/>
                </a:lnTo>
                <a:lnTo>
                  <a:pt x="4289941" y="1118399"/>
                </a:lnTo>
                <a:lnTo>
                  <a:pt x="4266243" y="1079980"/>
                </a:lnTo>
                <a:lnTo>
                  <a:pt x="4241819" y="1042063"/>
                </a:lnTo>
                <a:lnTo>
                  <a:pt x="4216682" y="1004658"/>
                </a:lnTo>
                <a:lnTo>
                  <a:pt x="4190839" y="967774"/>
                </a:lnTo>
                <a:lnTo>
                  <a:pt x="4164301" y="931422"/>
                </a:lnTo>
                <a:lnTo>
                  <a:pt x="4137077" y="895611"/>
                </a:lnTo>
                <a:lnTo>
                  <a:pt x="4109177" y="860351"/>
                </a:lnTo>
                <a:lnTo>
                  <a:pt x="4080610" y="825651"/>
                </a:lnTo>
                <a:lnTo>
                  <a:pt x="4051387" y="791521"/>
                </a:lnTo>
                <a:lnTo>
                  <a:pt x="4021517" y="757971"/>
                </a:lnTo>
                <a:lnTo>
                  <a:pt x="3991009" y="725009"/>
                </a:lnTo>
                <a:lnTo>
                  <a:pt x="3959874" y="692647"/>
                </a:lnTo>
                <a:lnTo>
                  <a:pt x="3928120" y="660893"/>
                </a:lnTo>
                <a:lnTo>
                  <a:pt x="3895758" y="629758"/>
                </a:lnTo>
                <a:lnTo>
                  <a:pt x="3862796" y="599250"/>
                </a:lnTo>
                <a:lnTo>
                  <a:pt x="3829246" y="569380"/>
                </a:lnTo>
                <a:lnTo>
                  <a:pt x="3795116" y="540157"/>
                </a:lnTo>
                <a:lnTo>
                  <a:pt x="3760416" y="511590"/>
                </a:lnTo>
                <a:lnTo>
                  <a:pt x="3725156" y="483690"/>
                </a:lnTo>
                <a:lnTo>
                  <a:pt x="3689345" y="456466"/>
                </a:lnTo>
                <a:lnTo>
                  <a:pt x="3652993" y="429928"/>
                </a:lnTo>
                <a:lnTo>
                  <a:pt x="3616109" y="404085"/>
                </a:lnTo>
                <a:lnTo>
                  <a:pt x="3578704" y="378948"/>
                </a:lnTo>
                <a:lnTo>
                  <a:pt x="3540787" y="354524"/>
                </a:lnTo>
                <a:lnTo>
                  <a:pt x="3502368" y="330826"/>
                </a:lnTo>
                <a:lnTo>
                  <a:pt x="3463456" y="307861"/>
                </a:lnTo>
                <a:lnTo>
                  <a:pt x="3424060" y="285640"/>
                </a:lnTo>
                <a:lnTo>
                  <a:pt x="3384192" y="264172"/>
                </a:lnTo>
                <a:lnTo>
                  <a:pt x="3343859" y="243466"/>
                </a:lnTo>
                <a:lnTo>
                  <a:pt x="3303072" y="223534"/>
                </a:lnTo>
                <a:lnTo>
                  <a:pt x="3261841" y="204384"/>
                </a:lnTo>
                <a:lnTo>
                  <a:pt x="3220175" y="186025"/>
                </a:lnTo>
                <a:lnTo>
                  <a:pt x="3178083" y="168468"/>
                </a:lnTo>
                <a:lnTo>
                  <a:pt x="3135576" y="151722"/>
                </a:lnTo>
                <a:lnTo>
                  <a:pt x="3092663" y="135797"/>
                </a:lnTo>
                <a:lnTo>
                  <a:pt x="3049354" y="120702"/>
                </a:lnTo>
                <a:lnTo>
                  <a:pt x="3005658" y="106448"/>
                </a:lnTo>
                <a:lnTo>
                  <a:pt x="2961585" y="93043"/>
                </a:lnTo>
                <a:lnTo>
                  <a:pt x="2917145" y="80498"/>
                </a:lnTo>
                <a:lnTo>
                  <a:pt x="2872347" y="68821"/>
                </a:lnTo>
                <a:lnTo>
                  <a:pt x="2827201" y="58023"/>
                </a:lnTo>
                <a:lnTo>
                  <a:pt x="2781717" y="48114"/>
                </a:lnTo>
                <a:lnTo>
                  <a:pt x="2735904" y="39102"/>
                </a:lnTo>
                <a:lnTo>
                  <a:pt x="2689771" y="30998"/>
                </a:lnTo>
                <a:lnTo>
                  <a:pt x="2643330" y="23812"/>
                </a:lnTo>
                <a:lnTo>
                  <a:pt x="2596588" y="17552"/>
                </a:lnTo>
                <a:lnTo>
                  <a:pt x="2549556" y="12229"/>
                </a:lnTo>
                <a:lnTo>
                  <a:pt x="2502244" y="7852"/>
                </a:lnTo>
                <a:lnTo>
                  <a:pt x="2454661" y="4431"/>
                </a:lnTo>
                <a:lnTo>
                  <a:pt x="2406817" y="1976"/>
                </a:lnTo>
                <a:lnTo>
                  <a:pt x="2358721" y="495"/>
                </a:lnTo>
                <a:lnTo>
                  <a:pt x="2310384" y="0"/>
                </a:lnTo>
                <a:close/>
              </a:path>
            </a:pathLst>
          </a:custGeom>
          <a:solidFill>
            <a:srgbClr val="96BD48"/>
          </a:solidFill>
        </p:spPr>
        <p:txBody>
          <a:bodyPr wrap="square" lIns="0" tIns="0" rIns="0" bIns="0" rtlCol="0"/>
          <a:lstStyle/>
          <a:p>
            <a:endParaRPr/>
          </a:p>
        </p:txBody>
      </p:sp>
      <p:sp>
        <p:nvSpPr>
          <p:cNvPr id="3" name="object 3">
            <a:extLst>
              <a:ext uri="{FF2B5EF4-FFF2-40B4-BE49-F238E27FC236}">
                <a16:creationId xmlns:a16="http://schemas.microsoft.com/office/drawing/2014/main" id="{92CC75FE-EF8B-51F6-E69C-CC1E3E6CE8C1}"/>
              </a:ext>
            </a:extLst>
          </p:cNvPr>
          <p:cNvSpPr txBox="1"/>
          <p:nvPr/>
        </p:nvSpPr>
        <p:spPr>
          <a:xfrm>
            <a:off x="1663807" y="2092826"/>
            <a:ext cx="2815590" cy="1321516"/>
          </a:xfrm>
          <a:prstGeom prst="rect">
            <a:avLst/>
          </a:prstGeom>
        </p:spPr>
        <p:txBody>
          <a:bodyPr vert="horz" wrap="square" lIns="0" tIns="89535" rIns="0" bIns="0" rtlCol="0">
            <a:spAutoFit/>
          </a:bodyPr>
          <a:lstStyle/>
          <a:p>
            <a:pPr marL="12065" marR="5080" indent="1270" algn="ctr">
              <a:lnSpc>
                <a:spcPts val="4750"/>
              </a:lnSpc>
              <a:spcBef>
                <a:spcPts val="705"/>
              </a:spcBef>
            </a:pPr>
            <a:r>
              <a:rPr lang="en-US" sz="4400" dirty="0">
                <a:latin typeface="Calibri Light"/>
                <a:cs typeface="Calibri Light"/>
              </a:rPr>
              <a:t>Data Modelling</a:t>
            </a:r>
            <a:endParaRPr sz="4400" dirty="0">
              <a:latin typeface="Calibri Light"/>
              <a:cs typeface="Calibri Light"/>
            </a:endParaRPr>
          </a:p>
        </p:txBody>
      </p:sp>
      <p:sp>
        <p:nvSpPr>
          <p:cNvPr id="8" name="object 8">
            <a:extLst>
              <a:ext uri="{FF2B5EF4-FFF2-40B4-BE49-F238E27FC236}">
                <a16:creationId xmlns:a16="http://schemas.microsoft.com/office/drawing/2014/main" id="{823669EE-D59E-CF60-F176-4A22C56879F6}"/>
              </a:ext>
            </a:extLst>
          </p:cNvPr>
          <p:cNvSpPr/>
          <p:nvPr/>
        </p:nvSpPr>
        <p:spPr>
          <a:xfrm>
            <a:off x="530355" y="0"/>
            <a:ext cx="1155700" cy="591820"/>
          </a:xfrm>
          <a:custGeom>
            <a:avLst/>
            <a:gdLst/>
            <a:ahLst/>
            <a:cxnLst/>
            <a:rect l="l" t="t" r="r" b="b"/>
            <a:pathLst>
              <a:path w="1155700" h="591820">
                <a:moveTo>
                  <a:pt x="1153833" y="0"/>
                </a:moveTo>
                <a:lnTo>
                  <a:pt x="1346" y="0"/>
                </a:lnTo>
                <a:lnTo>
                  <a:pt x="0" y="13449"/>
                </a:lnTo>
                <a:lnTo>
                  <a:pt x="1914" y="60842"/>
                </a:lnTo>
                <a:lnTo>
                  <a:pt x="7559" y="107180"/>
                </a:lnTo>
                <a:lnTo>
                  <a:pt x="16786" y="152314"/>
                </a:lnTo>
                <a:lnTo>
                  <a:pt x="29446" y="196096"/>
                </a:lnTo>
                <a:lnTo>
                  <a:pt x="45390" y="238376"/>
                </a:lnTo>
                <a:lnTo>
                  <a:pt x="64470" y="279007"/>
                </a:lnTo>
                <a:lnTo>
                  <a:pt x="86536" y="317839"/>
                </a:lnTo>
                <a:lnTo>
                  <a:pt x="111442" y="354724"/>
                </a:lnTo>
                <a:lnTo>
                  <a:pt x="139037" y="389513"/>
                </a:lnTo>
                <a:lnTo>
                  <a:pt x="169173" y="422057"/>
                </a:lnTo>
                <a:lnTo>
                  <a:pt x="201702" y="452207"/>
                </a:lnTo>
                <a:lnTo>
                  <a:pt x="236474" y="479816"/>
                </a:lnTo>
                <a:lnTo>
                  <a:pt x="273342" y="504733"/>
                </a:lnTo>
                <a:lnTo>
                  <a:pt x="312156" y="526810"/>
                </a:lnTo>
                <a:lnTo>
                  <a:pt x="352769" y="545899"/>
                </a:lnTo>
                <a:lnTo>
                  <a:pt x="395030" y="561851"/>
                </a:lnTo>
                <a:lnTo>
                  <a:pt x="438792" y="574517"/>
                </a:lnTo>
                <a:lnTo>
                  <a:pt x="483906" y="583748"/>
                </a:lnTo>
                <a:lnTo>
                  <a:pt x="530223" y="589396"/>
                </a:lnTo>
                <a:lnTo>
                  <a:pt x="577596" y="591312"/>
                </a:lnTo>
                <a:lnTo>
                  <a:pt x="624968" y="589396"/>
                </a:lnTo>
                <a:lnTo>
                  <a:pt x="671285" y="583748"/>
                </a:lnTo>
                <a:lnTo>
                  <a:pt x="716399" y="574517"/>
                </a:lnTo>
                <a:lnTo>
                  <a:pt x="760161" y="561851"/>
                </a:lnTo>
                <a:lnTo>
                  <a:pt x="802422" y="545899"/>
                </a:lnTo>
                <a:lnTo>
                  <a:pt x="843035" y="526810"/>
                </a:lnTo>
                <a:lnTo>
                  <a:pt x="881849" y="504733"/>
                </a:lnTo>
                <a:lnTo>
                  <a:pt x="918717" y="479816"/>
                </a:lnTo>
                <a:lnTo>
                  <a:pt x="953489" y="452207"/>
                </a:lnTo>
                <a:lnTo>
                  <a:pt x="986018" y="422057"/>
                </a:lnTo>
                <a:lnTo>
                  <a:pt x="1016154" y="389513"/>
                </a:lnTo>
                <a:lnTo>
                  <a:pt x="1043749" y="354724"/>
                </a:lnTo>
                <a:lnTo>
                  <a:pt x="1068655" y="317839"/>
                </a:lnTo>
                <a:lnTo>
                  <a:pt x="1090721" y="279007"/>
                </a:lnTo>
                <a:lnTo>
                  <a:pt x="1109801" y="238376"/>
                </a:lnTo>
                <a:lnTo>
                  <a:pt x="1125745" y="196096"/>
                </a:lnTo>
                <a:lnTo>
                  <a:pt x="1138405" y="152314"/>
                </a:lnTo>
                <a:lnTo>
                  <a:pt x="1147632" y="107180"/>
                </a:lnTo>
                <a:lnTo>
                  <a:pt x="1153277" y="60842"/>
                </a:lnTo>
                <a:lnTo>
                  <a:pt x="1155192" y="13449"/>
                </a:lnTo>
                <a:lnTo>
                  <a:pt x="1153833" y="0"/>
                </a:lnTo>
                <a:close/>
              </a:path>
            </a:pathLst>
          </a:custGeom>
          <a:solidFill>
            <a:srgbClr val="C8482C"/>
          </a:solidFill>
        </p:spPr>
        <p:txBody>
          <a:bodyPr wrap="square" lIns="0" tIns="0" rIns="0" bIns="0" rtlCol="0"/>
          <a:lstStyle/>
          <a:p>
            <a:endParaRPr/>
          </a:p>
        </p:txBody>
      </p:sp>
      <p:sp>
        <p:nvSpPr>
          <p:cNvPr id="9" name="object 9">
            <a:extLst>
              <a:ext uri="{FF2B5EF4-FFF2-40B4-BE49-F238E27FC236}">
                <a16:creationId xmlns:a16="http://schemas.microsoft.com/office/drawing/2014/main" id="{AB73D06D-37F4-5F14-147D-D4088D94E461}"/>
              </a:ext>
            </a:extLst>
          </p:cNvPr>
          <p:cNvSpPr/>
          <p:nvPr/>
        </p:nvSpPr>
        <p:spPr>
          <a:xfrm>
            <a:off x="3960876" y="0"/>
            <a:ext cx="1737360" cy="960119"/>
          </a:xfrm>
          <a:custGeom>
            <a:avLst/>
            <a:gdLst/>
            <a:ahLst/>
            <a:cxnLst/>
            <a:rect l="l" t="t" r="r" b="b"/>
            <a:pathLst>
              <a:path w="1737360" h="960119">
                <a:moveTo>
                  <a:pt x="1737360" y="0"/>
                </a:moveTo>
                <a:lnTo>
                  <a:pt x="1613535" y="0"/>
                </a:lnTo>
                <a:lnTo>
                  <a:pt x="1613535" y="790752"/>
                </a:lnTo>
                <a:lnTo>
                  <a:pt x="247294" y="0"/>
                </a:lnTo>
                <a:lnTo>
                  <a:pt x="0" y="0"/>
                </a:lnTo>
                <a:lnTo>
                  <a:pt x="1644497" y="951826"/>
                </a:lnTo>
                <a:lnTo>
                  <a:pt x="1651774" y="955422"/>
                </a:lnTo>
                <a:lnTo>
                  <a:pt x="1659424" y="958021"/>
                </a:lnTo>
                <a:lnTo>
                  <a:pt x="1667348" y="959595"/>
                </a:lnTo>
                <a:lnTo>
                  <a:pt x="1675447" y="960119"/>
                </a:lnTo>
                <a:lnTo>
                  <a:pt x="1699544" y="955251"/>
                </a:lnTo>
                <a:lnTo>
                  <a:pt x="1719224" y="941974"/>
                </a:lnTo>
                <a:lnTo>
                  <a:pt x="1732493" y="922283"/>
                </a:lnTo>
                <a:lnTo>
                  <a:pt x="1737360" y="898169"/>
                </a:lnTo>
                <a:lnTo>
                  <a:pt x="1737360" y="0"/>
                </a:lnTo>
                <a:close/>
              </a:path>
            </a:pathLst>
          </a:custGeom>
          <a:solidFill>
            <a:srgbClr val="D48B2D"/>
          </a:solidFill>
        </p:spPr>
        <p:txBody>
          <a:bodyPr wrap="square" lIns="0" tIns="0" rIns="0" bIns="0" rtlCol="0"/>
          <a:lstStyle/>
          <a:p>
            <a:endParaRPr/>
          </a:p>
        </p:txBody>
      </p:sp>
      <p:sp>
        <p:nvSpPr>
          <p:cNvPr id="10" name="object 10">
            <a:extLst>
              <a:ext uri="{FF2B5EF4-FFF2-40B4-BE49-F238E27FC236}">
                <a16:creationId xmlns:a16="http://schemas.microsoft.com/office/drawing/2014/main" id="{D19D7EB1-C1F8-3472-912E-D49854C1E931}"/>
              </a:ext>
            </a:extLst>
          </p:cNvPr>
          <p:cNvSpPr/>
          <p:nvPr/>
        </p:nvSpPr>
        <p:spPr>
          <a:xfrm>
            <a:off x="0" y="2936748"/>
            <a:ext cx="160020" cy="553720"/>
          </a:xfrm>
          <a:custGeom>
            <a:avLst/>
            <a:gdLst/>
            <a:ahLst/>
            <a:cxnLst/>
            <a:rect l="l" t="t" r="r" b="b"/>
            <a:pathLst>
              <a:path w="160020" h="553720">
                <a:moveTo>
                  <a:pt x="0" y="0"/>
                </a:moveTo>
                <a:lnTo>
                  <a:pt x="0" y="553212"/>
                </a:lnTo>
                <a:lnTo>
                  <a:pt x="17919" y="543496"/>
                </a:lnTo>
                <a:lnTo>
                  <a:pt x="58215" y="511360"/>
                </a:lnTo>
                <a:lnTo>
                  <a:pt x="92866" y="473286"/>
                </a:lnTo>
                <a:lnTo>
                  <a:pt x="121121" y="430025"/>
                </a:lnTo>
                <a:lnTo>
                  <a:pt x="142232" y="382325"/>
                </a:lnTo>
                <a:lnTo>
                  <a:pt x="155448" y="330935"/>
                </a:lnTo>
                <a:lnTo>
                  <a:pt x="160020" y="276606"/>
                </a:lnTo>
                <a:lnTo>
                  <a:pt x="155448" y="222276"/>
                </a:lnTo>
                <a:lnTo>
                  <a:pt x="142232" y="170886"/>
                </a:lnTo>
                <a:lnTo>
                  <a:pt x="121121" y="123186"/>
                </a:lnTo>
                <a:lnTo>
                  <a:pt x="92866" y="79925"/>
                </a:lnTo>
                <a:lnTo>
                  <a:pt x="58215" y="41851"/>
                </a:lnTo>
                <a:lnTo>
                  <a:pt x="17919" y="9715"/>
                </a:lnTo>
                <a:lnTo>
                  <a:pt x="0" y="0"/>
                </a:lnTo>
                <a:close/>
              </a:path>
            </a:pathLst>
          </a:custGeom>
          <a:solidFill>
            <a:srgbClr val="7B5FC5"/>
          </a:solidFill>
        </p:spPr>
        <p:txBody>
          <a:bodyPr wrap="square" lIns="0" tIns="0" rIns="0" bIns="0" rtlCol="0"/>
          <a:lstStyle/>
          <a:p>
            <a:endParaRPr/>
          </a:p>
        </p:txBody>
      </p:sp>
      <p:sp>
        <p:nvSpPr>
          <p:cNvPr id="11" name="object 11">
            <a:extLst>
              <a:ext uri="{FF2B5EF4-FFF2-40B4-BE49-F238E27FC236}">
                <a16:creationId xmlns:a16="http://schemas.microsoft.com/office/drawing/2014/main" id="{1E54CBCA-B169-7089-66F4-46F58DB1117F}"/>
              </a:ext>
            </a:extLst>
          </p:cNvPr>
          <p:cNvSpPr/>
          <p:nvPr/>
        </p:nvSpPr>
        <p:spPr>
          <a:xfrm>
            <a:off x="3" y="5835396"/>
            <a:ext cx="1548765" cy="1022985"/>
          </a:xfrm>
          <a:custGeom>
            <a:avLst/>
            <a:gdLst/>
            <a:ahLst/>
            <a:cxnLst/>
            <a:rect l="l" t="t" r="r" b="b"/>
            <a:pathLst>
              <a:path w="1548765" h="1022984">
                <a:moveTo>
                  <a:pt x="1486458" y="0"/>
                </a:moveTo>
                <a:lnTo>
                  <a:pt x="0" y="0"/>
                </a:lnTo>
                <a:lnTo>
                  <a:pt x="0" y="123850"/>
                </a:lnTo>
                <a:lnTo>
                  <a:pt x="1424533" y="123850"/>
                </a:lnTo>
                <a:lnTo>
                  <a:pt x="1424533" y="1022603"/>
                </a:lnTo>
                <a:lnTo>
                  <a:pt x="1548384" y="1022603"/>
                </a:lnTo>
                <a:lnTo>
                  <a:pt x="1548384" y="61925"/>
                </a:lnTo>
                <a:lnTo>
                  <a:pt x="1543517" y="37820"/>
                </a:lnTo>
                <a:lnTo>
                  <a:pt x="1530246" y="18137"/>
                </a:lnTo>
                <a:lnTo>
                  <a:pt x="1510563" y="4866"/>
                </a:lnTo>
                <a:lnTo>
                  <a:pt x="1486458" y="0"/>
                </a:lnTo>
                <a:close/>
              </a:path>
            </a:pathLst>
          </a:custGeom>
          <a:solidFill>
            <a:srgbClr val="D48B2D"/>
          </a:solidFill>
        </p:spPr>
        <p:txBody>
          <a:bodyPr wrap="square" lIns="0" tIns="0" rIns="0" bIns="0" rtlCol="0"/>
          <a:lstStyle/>
          <a:p>
            <a:endParaRPr/>
          </a:p>
        </p:txBody>
      </p:sp>
      <p:grpSp>
        <p:nvGrpSpPr>
          <p:cNvPr id="12" name="object 12">
            <a:extLst>
              <a:ext uri="{FF2B5EF4-FFF2-40B4-BE49-F238E27FC236}">
                <a16:creationId xmlns:a16="http://schemas.microsoft.com/office/drawing/2014/main" id="{4284CEB7-2AF2-758E-C7A1-3083CA188F6D}"/>
              </a:ext>
            </a:extLst>
          </p:cNvPr>
          <p:cNvGrpSpPr/>
          <p:nvPr/>
        </p:nvGrpSpPr>
        <p:grpSpPr>
          <a:xfrm>
            <a:off x="3404617" y="5718078"/>
            <a:ext cx="2293620" cy="1140460"/>
            <a:chOff x="3404617" y="5718078"/>
            <a:chExt cx="2293620" cy="1140460"/>
          </a:xfrm>
        </p:grpSpPr>
        <p:sp>
          <p:nvSpPr>
            <p:cNvPr id="13" name="object 13">
              <a:extLst>
                <a:ext uri="{FF2B5EF4-FFF2-40B4-BE49-F238E27FC236}">
                  <a16:creationId xmlns:a16="http://schemas.microsoft.com/office/drawing/2014/main" id="{C83174A3-6404-90B5-79BE-6792AA3CB37A}"/>
                </a:ext>
              </a:extLst>
            </p:cNvPr>
            <p:cNvSpPr/>
            <p:nvPr/>
          </p:nvSpPr>
          <p:spPr>
            <a:xfrm>
              <a:off x="3404617" y="5718078"/>
              <a:ext cx="1772285" cy="1140460"/>
            </a:xfrm>
            <a:custGeom>
              <a:avLst/>
              <a:gdLst/>
              <a:ahLst/>
              <a:cxnLst/>
              <a:rect l="l" t="t" r="r" b="b"/>
              <a:pathLst>
                <a:path w="1772285" h="1140459">
                  <a:moveTo>
                    <a:pt x="209981" y="762914"/>
                  </a:moveTo>
                  <a:lnTo>
                    <a:pt x="160504" y="778552"/>
                  </a:lnTo>
                  <a:lnTo>
                    <a:pt x="124369" y="835978"/>
                  </a:lnTo>
                  <a:lnTo>
                    <a:pt x="101474" y="879981"/>
                  </a:lnTo>
                  <a:lnTo>
                    <a:pt x="79982" y="924658"/>
                  </a:lnTo>
                  <a:lnTo>
                    <a:pt x="59905" y="969975"/>
                  </a:lnTo>
                  <a:lnTo>
                    <a:pt x="0" y="1139926"/>
                  </a:lnTo>
                  <a:lnTo>
                    <a:pt x="134442" y="1139926"/>
                  </a:lnTo>
                  <a:lnTo>
                    <a:pt x="176872" y="1019556"/>
                  </a:lnTo>
                  <a:lnTo>
                    <a:pt x="195341" y="977874"/>
                  </a:lnTo>
                  <a:lnTo>
                    <a:pt x="215115" y="936783"/>
                  </a:lnTo>
                  <a:lnTo>
                    <a:pt x="236180" y="896312"/>
                  </a:lnTo>
                  <a:lnTo>
                    <a:pt x="258521" y="856488"/>
                  </a:lnTo>
                  <a:lnTo>
                    <a:pt x="265998" y="832397"/>
                  </a:lnTo>
                  <a:lnTo>
                    <a:pt x="252529" y="786525"/>
                  </a:lnTo>
                  <a:lnTo>
                    <a:pt x="217919" y="763816"/>
                  </a:lnTo>
                  <a:lnTo>
                    <a:pt x="209981" y="762914"/>
                  </a:lnTo>
                  <a:close/>
                </a:path>
                <a:path w="1772285" h="1140459">
                  <a:moveTo>
                    <a:pt x="838530" y="161251"/>
                  </a:moveTo>
                  <a:lnTo>
                    <a:pt x="770140" y="190835"/>
                  </a:lnTo>
                  <a:lnTo>
                    <a:pt x="726858" y="215086"/>
                  </a:lnTo>
                  <a:lnTo>
                    <a:pt x="684368" y="240654"/>
                  </a:lnTo>
                  <a:lnTo>
                    <a:pt x="642700" y="267519"/>
                  </a:lnTo>
                  <a:lnTo>
                    <a:pt x="601885" y="295659"/>
                  </a:lnTo>
                  <a:lnTo>
                    <a:pt x="561950" y="325056"/>
                  </a:lnTo>
                  <a:lnTo>
                    <a:pt x="522928" y="355690"/>
                  </a:lnTo>
                  <a:lnTo>
                    <a:pt x="484847" y="387540"/>
                  </a:lnTo>
                  <a:lnTo>
                    <a:pt x="462935" y="430863"/>
                  </a:lnTo>
                  <a:lnTo>
                    <a:pt x="465775" y="455013"/>
                  </a:lnTo>
                  <a:lnTo>
                    <a:pt x="488140" y="486373"/>
                  </a:lnTo>
                  <a:lnTo>
                    <a:pt x="526389" y="499059"/>
                  </a:lnTo>
                  <a:lnTo>
                    <a:pt x="526681" y="499059"/>
                  </a:lnTo>
                  <a:lnTo>
                    <a:pt x="568223" y="484009"/>
                  </a:lnTo>
                  <a:lnTo>
                    <a:pt x="608348" y="450536"/>
                  </a:lnTo>
                  <a:lnTo>
                    <a:pt x="649600" y="418528"/>
                  </a:lnTo>
                  <a:lnTo>
                    <a:pt x="691940" y="388014"/>
                  </a:lnTo>
                  <a:lnTo>
                    <a:pt x="735326" y="359021"/>
                  </a:lnTo>
                  <a:lnTo>
                    <a:pt x="779718" y="331577"/>
                  </a:lnTo>
                  <a:lnTo>
                    <a:pt x="825076" y="305709"/>
                  </a:lnTo>
                  <a:lnTo>
                    <a:pt x="871359" y="281444"/>
                  </a:lnTo>
                  <a:lnTo>
                    <a:pt x="891215" y="265859"/>
                  </a:lnTo>
                  <a:lnTo>
                    <a:pt x="903141" y="244613"/>
                  </a:lnTo>
                  <a:lnTo>
                    <a:pt x="906228" y="220449"/>
                  </a:lnTo>
                  <a:lnTo>
                    <a:pt x="899566" y="196113"/>
                  </a:lnTo>
                  <a:lnTo>
                    <a:pt x="888507" y="180513"/>
                  </a:lnTo>
                  <a:lnTo>
                    <a:pt x="873877" y="169248"/>
                  </a:lnTo>
                  <a:lnTo>
                    <a:pt x="856832" y="162700"/>
                  </a:lnTo>
                  <a:lnTo>
                    <a:pt x="838530" y="161251"/>
                  </a:lnTo>
                  <a:close/>
                </a:path>
                <a:path w="1772285" h="1140459">
                  <a:moveTo>
                    <a:pt x="1516037" y="0"/>
                  </a:moveTo>
                  <a:lnTo>
                    <a:pt x="1466470" y="1061"/>
                  </a:lnTo>
                  <a:lnTo>
                    <a:pt x="1416948" y="3656"/>
                  </a:lnTo>
                  <a:lnTo>
                    <a:pt x="1367507" y="7781"/>
                  </a:lnTo>
                  <a:lnTo>
                    <a:pt x="1318183" y="13436"/>
                  </a:lnTo>
                  <a:lnTo>
                    <a:pt x="1275911" y="37357"/>
                  </a:lnTo>
                  <a:lnTo>
                    <a:pt x="1262938" y="84137"/>
                  </a:lnTo>
                  <a:lnTo>
                    <a:pt x="1269980" y="106356"/>
                  </a:lnTo>
                  <a:lnTo>
                    <a:pt x="1284050" y="124055"/>
                  </a:lnTo>
                  <a:lnTo>
                    <a:pt x="1303424" y="135717"/>
                  </a:lnTo>
                  <a:lnTo>
                    <a:pt x="1326375" y="139827"/>
                  </a:lnTo>
                  <a:lnTo>
                    <a:pt x="1329182" y="139852"/>
                  </a:lnTo>
                  <a:lnTo>
                    <a:pt x="1331988" y="139687"/>
                  </a:lnTo>
                  <a:lnTo>
                    <a:pt x="1334770" y="139344"/>
                  </a:lnTo>
                  <a:lnTo>
                    <a:pt x="1386669" y="133505"/>
                  </a:lnTo>
                  <a:lnTo>
                    <a:pt x="1438703" y="129507"/>
                  </a:lnTo>
                  <a:lnTo>
                    <a:pt x="1490822" y="127351"/>
                  </a:lnTo>
                  <a:lnTo>
                    <a:pt x="1743378" y="127038"/>
                  </a:lnTo>
                  <a:lnTo>
                    <a:pt x="1746423" y="125604"/>
                  </a:lnTo>
                  <a:lnTo>
                    <a:pt x="1762959" y="107718"/>
                  </a:lnTo>
                  <a:lnTo>
                    <a:pt x="1771662" y="84035"/>
                  </a:lnTo>
                  <a:lnTo>
                    <a:pt x="1770492" y="58840"/>
                  </a:lnTo>
                  <a:lnTo>
                    <a:pt x="1742207" y="20283"/>
                  </a:lnTo>
                  <a:lnTo>
                    <a:pt x="1714030" y="11061"/>
                  </a:lnTo>
                  <a:lnTo>
                    <a:pt x="1664641" y="5998"/>
                  </a:lnTo>
                  <a:lnTo>
                    <a:pt x="1615157" y="2468"/>
                  </a:lnTo>
                  <a:lnTo>
                    <a:pt x="1565611" y="469"/>
                  </a:lnTo>
                  <a:lnTo>
                    <a:pt x="1516037" y="0"/>
                  </a:lnTo>
                  <a:close/>
                </a:path>
                <a:path w="1772285" h="1140459">
                  <a:moveTo>
                    <a:pt x="1743378" y="127038"/>
                  </a:moveTo>
                  <a:lnTo>
                    <a:pt x="1542978" y="127038"/>
                  </a:lnTo>
                  <a:lnTo>
                    <a:pt x="1595120" y="128569"/>
                  </a:lnTo>
                  <a:lnTo>
                    <a:pt x="1647201" y="131942"/>
                  </a:lnTo>
                  <a:lnTo>
                    <a:pt x="1699171" y="137160"/>
                  </a:lnTo>
                  <a:lnTo>
                    <a:pt x="1724383" y="135987"/>
                  </a:lnTo>
                  <a:lnTo>
                    <a:pt x="1743378" y="127038"/>
                  </a:lnTo>
                  <a:close/>
                </a:path>
              </a:pathLst>
            </a:custGeom>
            <a:solidFill>
              <a:srgbClr val="7B5FC5"/>
            </a:solidFill>
          </p:spPr>
          <p:txBody>
            <a:bodyPr wrap="square" lIns="0" tIns="0" rIns="0" bIns="0" rtlCol="0"/>
            <a:lstStyle/>
            <a:p>
              <a:endParaRPr/>
            </a:p>
          </p:txBody>
        </p:sp>
        <p:sp>
          <p:nvSpPr>
            <p:cNvPr id="14" name="object 14">
              <a:extLst>
                <a:ext uri="{FF2B5EF4-FFF2-40B4-BE49-F238E27FC236}">
                  <a16:creationId xmlns:a16="http://schemas.microsoft.com/office/drawing/2014/main" id="{0FD4CABB-A305-7DFD-852F-B7A6829A7D36}"/>
                </a:ext>
              </a:extLst>
            </p:cNvPr>
            <p:cNvSpPr/>
            <p:nvPr/>
          </p:nvSpPr>
          <p:spPr>
            <a:xfrm>
              <a:off x="4133088" y="6259068"/>
              <a:ext cx="1565275" cy="599440"/>
            </a:xfrm>
            <a:custGeom>
              <a:avLst/>
              <a:gdLst/>
              <a:ahLst/>
              <a:cxnLst/>
              <a:rect l="l" t="t" r="r" b="b"/>
              <a:pathLst>
                <a:path w="1565275" h="599440">
                  <a:moveTo>
                    <a:pt x="782574" y="0"/>
                  </a:moveTo>
                  <a:lnTo>
                    <a:pt x="732729" y="1470"/>
                  </a:lnTo>
                  <a:lnTo>
                    <a:pt x="683685" y="5826"/>
                  </a:lnTo>
                  <a:lnTo>
                    <a:pt x="635530" y="12982"/>
                  </a:lnTo>
                  <a:lnTo>
                    <a:pt x="588351" y="22851"/>
                  </a:lnTo>
                  <a:lnTo>
                    <a:pt x="542236" y="35349"/>
                  </a:lnTo>
                  <a:lnTo>
                    <a:pt x="497273" y="50391"/>
                  </a:lnTo>
                  <a:lnTo>
                    <a:pt x="453550" y="67890"/>
                  </a:lnTo>
                  <a:lnTo>
                    <a:pt x="411154" y="87762"/>
                  </a:lnTo>
                  <a:lnTo>
                    <a:pt x="370173" y="109922"/>
                  </a:lnTo>
                  <a:lnTo>
                    <a:pt x="330695" y="134283"/>
                  </a:lnTo>
                  <a:lnTo>
                    <a:pt x="292808" y="160761"/>
                  </a:lnTo>
                  <a:lnTo>
                    <a:pt x="256599" y="189269"/>
                  </a:lnTo>
                  <a:lnTo>
                    <a:pt x="222156" y="219724"/>
                  </a:lnTo>
                  <a:lnTo>
                    <a:pt x="189567" y="252038"/>
                  </a:lnTo>
                  <a:lnTo>
                    <a:pt x="158921" y="286128"/>
                  </a:lnTo>
                  <a:lnTo>
                    <a:pt x="130303" y="321907"/>
                  </a:lnTo>
                  <a:lnTo>
                    <a:pt x="103803" y="359291"/>
                  </a:lnTo>
                  <a:lnTo>
                    <a:pt x="79508" y="398193"/>
                  </a:lnTo>
                  <a:lnTo>
                    <a:pt x="57505" y="438528"/>
                  </a:lnTo>
                  <a:lnTo>
                    <a:pt x="37884" y="480212"/>
                  </a:lnTo>
                  <a:lnTo>
                    <a:pt x="0" y="598931"/>
                  </a:lnTo>
                  <a:lnTo>
                    <a:pt x="1565148" y="598931"/>
                  </a:lnTo>
                  <a:lnTo>
                    <a:pt x="1527263" y="480212"/>
                  </a:lnTo>
                  <a:lnTo>
                    <a:pt x="1507642" y="438528"/>
                  </a:lnTo>
                  <a:lnTo>
                    <a:pt x="1485639" y="398193"/>
                  </a:lnTo>
                  <a:lnTo>
                    <a:pt x="1461344" y="359291"/>
                  </a:lnTo>
                  <a:lnTo>
                    <a:pt x="1434844" y="321907"/>
                  </a:lnTo>
                  <a:lnTo>
                    <a:pt x="1406226" y="286128"/>
                  </a:lnTo>
                  <a:lnTo>
                    <a:pt x="1375580" y="252038"/>
                  </a:lnTo>
                  <a:lnTo>
                    <a:pt x="1342991" y="219724"/>
                  </a:lnTo>
                  <a:lnTo>
                    <a:pt x="1308548" y="189269"/>
                  </a:lnTo>
                  <a:lnTo>
                    <a:pt x="1272339" y="160761"/>
                  </a:lnTo>
                  <a:lnTo>
                    <a:pt x="1234452" y="134283"/>
                  </a:lnTo>
                  <a:lnTo>
                    <a:pt x="1194974" y="109922"/>
                  </a:lnTo>
                  <a:lnTo>
                    <a:pt x="1153993" y="87762"/>
                  </a:lnTo>
                  <a:lnTo>
                    <a:pt x="1111597" y="67890"/>
                  </a:lnTo>
                  <a:lnTo>
                    <a:pt x="1067874" y="50391"/>
                  </a:lnTo>
                  <a:lnTo>
                    <a:pt x="1022911" y="35349"/>
                  </a:lnTo>
                  <a:lnTo>
                    <a:pt x="976796" y="22851"/>
                  </a:lnTo>
                  <a:lnTo>
                    <a:pt x="929617" y="12982"/>
                  </a:lnTo>
                  <a:lnTo>
                    <a:pt x="881462" y="5826"/>
                  </a:lnTo>
                  <a:lnTo>
                    <a:pt x="832418" y="1470"/>
                  </a:lnTo>
                  <a:lnTo>
                    <a:pt x="782574" y="0"/>
                  </a:lnTo>
                  <a:close/>
                </a:path>
              </a:pathLst>
            </a:custGeom>
            <a:solidFill>
              <a:srgbClr val="96BD48"/>
            </a:solidFill>
          </p:spPr>
          <p:txBody>
            <a:bodyPr wrap="square" lIns="0" tIns="0" rIns="0" bIns="0" rtlCol="0"/>
            <a:lstStyle/>
            <a:p>
              <a:endParaRPr/>
            </a:p>
          </p:txBody>
        </p:sp>
      </p:grpSp>
      <p:sp>
        <p:nvSpPr>
          <p:cNvPr id="15" name="TextBox 14">
            <a:extLst>
              <a:ext uri="{FF2B5EF4-FFF2-40B4-BE49-F238E27FC236}">
                <a16:creationId xmlns:a16="http://schemas.microsoft.com/office/drawing/2014/main" id="{DEE7A5F8-3351-F888-F063-CF642B298A3B}"/>
              </a:ext>
            </a:extLst>
          </p:cNvPr>
          <p:cNvSpPr txBox="1"/>
          <p:nvPr/>
        </p:nvSpPr>
        <p:spPr>
          <a:xfrm>
            <a:off x="6096000" y="1371600"/>
            <a:ext cx="6096000" cy="5216813"/>
          </a:xfrm>
          <a:prstGeom prst="rect">
            <a:avLst/>
          </a:prstGeom>
          <a:noFill/>
        </p:spPr>
        <p:txBody>
          <a:bodyPr wrap="square" rtlCol="0">
            <a:spAutoFit/>
          </a:bodyPr>
          <a:lstStyle/>
          <a:p>
            <a:pPr algn="l"/>
            <a:endParaRPr lang="en-US" b="0" i="0" dirty="0">
              <a:effectLst/>
              <a:latin typeface="system-ui"/>
            </a:endParaRPr>
          </a:p>
          <a:p>
            <a:pPr marL="285750" indent="-285750" algn="l">
              <a:lnSpc>
                <a:spcPct val="150000"/>
              </a:lnSpc>
              <a:buFont typeface="Arial" panose="020B0604020202020204" pitchFamily="34" charset="0"/>
              <a:buChar char="•"/>
            </a:pPr>
            <a:r>
              <a:rPr lang="en-US" sz="2200" dirty="0">
                <a:latin typeface="+mj-lt"/>
              </a:rPr>
              <a:t>We demonstrated the three models in the notebook as stated below but we will recommend only polynomial because it is the most suitable regression model to analyze the prices for a more accurate output.</a:t>
            </a:r>
          </a:p>
          <a:p>
            <a:pPr algn="l">
              <a:lnSpc>
                <a:spcPct val="150000"/>
              </a:lnSpc>
            </a:pPr>
            <a:endParaRPr lang="en-US" sz="2200" dirty="0">
              <a:latin typeface="+mj-lt"/>
            </a:endParaRPr>
          </a:p>
          <a:p>
            <a:pPr lvl="1" algn="just">
              <a:lnSpc>
                <a:spcPct val="150000"/>
              </a:lnSpc>
              <a:buFont typeface="+mj-lt"/>
              <a:buAutoNum type="arabicPeriod"/>
            </a:pPr>
            <a:r>
              <a:rPr lang="en-US" sz="2200" b="0" i="0" dirty="0">
                <a:effectLst/>
                <a:latin typeface="+mj-lt"/>
              </a:rPr>
              <a:t>Baseline Model</a:t>
            </a:r>
          </a:p>
          <a:p>
            <a:pPr lvl="1" algn="just">
              <a:lnSpc>
                <a:spcPct val="150000"/>
              </a:lnSpc>
              <a:buFont typeface="+mj-lt"/>
              <a:buAutoNum type="arabicPeriod"/>
            </a:pPr>
            <a:r>
              <a:rPr lang="en-US" sz="2200" dirty="0">
                <a:latin typeface="+mj-lt"/>
              </a:rPr>
              <a:t>P</a:t>
            </a:r>
            <a:r>
              <a:rPr lang="en-US" sz="2200" b="0" i="0" dirty="0">
                <a:effectLst/>
                <a:latin typeface="+mj-lt"/>
              </a:rPr>
              <a:t>olynomial Regression</a:t>
            </a:r>
          </a:p>
          <a:p>
            <a:pPr lvl="1" algn="just">
              <a:lnSpc>
                <a:spcPct val="150000"/>
              </a:lnSpc>
              <a:buFont typeface="+mj-lt"/>
              <a:buAutoNum type="arabicPeriod"/>
            </a:pPr>
            <a:r>
              <a:rPr lang="en-US" sz="2200" b="0" i="0" dirty="0">
                <a:effectLst/>
                <a:latin typeface="+mj-lt"/>
              </a:rPr>
              <a:t>Log Transformation</a:t>
            </a:r>
          </a:p>
          <a:p>
            <a:endParaRPr lang="en-US" dirty="0"/>
          </a:p>
        </p:txBody>
      </p:sp>
    </p:spTree>
    <p:extLst>
      <p:ext uri="{BB962C8B-B14F-4D97-AF65-F5344CB8AC3E}">
        <p14:creationId xmlns:p14="http://schemas.microsoft.com/office/powerpoint/2010/main" val="4207111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AB57C-5EF3-5681-5296-E4DE0CAB833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416898A-2956-E81A-2D25-3E85052DC102}"/>
              </a:ext>
            </a:extLst>
          </p:cNvPr>
          <p:cNvSpPr txBox="1">
            <a:spLocks noGrp="1"/>
          </p:cNvSpPr>
          <p:nvPr>
            <p:ph type="title"/>
          </p:nvPr>
        </p:nvSpPr>
        <p:spPr>
          <a:xfrm>
            <a:off x="275248" y="0"/>
            <a:ext cx="8938895" cy="705321"/>
          </a:xfrm>
          <a:prstGeom prst="rect">
            <a:avLst/>
          </a:prstGeom>
        </p:spPr>
        <p:txBody>
          <a:bodyPr vert="horz" wrap="square" lIns="0" tIns="88900" rIns="0" bIns="0" rtlCol="0">
            <a:spAutoFit/>
          </a:bodyPr>
          <a:lstStyle/>
          <a:p>
            <a:pPr marL="12700" marR="5080">
              <a:lnSpc>
                <a:spcPts val="4750"/>
              </a:lnSpc>
              <a:spcBef>
                <a:spcPts val="700"/>
              </a:spcBef>
            </a:pPr>
            <a:r>
              <a:rPr lang="en-US" sz="4400" i="0" dirty="0">
                <a:latin typeface="Calibri Light"/>
                <a:cs typeface="Calibri Light"/>
              </a:rPr>
              <a:t>Polynomial regression</a:t>
            </a:r>
            <a:endParaRPr sz="4400" i="0" dirty="0">
              <a:latin typeface="Calibri Light"/>
              <a:cs typeface="Calibri Light"/>
            </a:endParaRPr>
          </a:p>
        </p:txBody>
      </p:sp>
      <p:sp>
        <p:nvSpPr>
          <p:cNvPr id="3" name="object 3">
            <a:extLst>
              <a:ext uri="{FF2B5EF4-FFF2-40B4-BE49-F238E27FC236}">
                <a16:creationId xmlns:a16="http://schemas.microsoft.com/office/drawing/2014/main" id="{9056B418-72EA-AC86-82D4-64DD44069481}"/>
              </a:ext>
            </a:extLst>
          </p:cNvPr>
          <p:cNvSpPr/>
          <p:nvPr/>
        </p:nvSpPr>
        <p:spPr>
          <a:xfrm>
            <a:off x="12075921" y="1027938"/>
            <a:ext cx="127000" cy="1598295"/>
          </a:xfrm>
          <a:custGeom>
            <a:avLst/>
            <a:gdLst/>
            <a:ahLst/>
            <a:cxnLst/>
            <a:rect l="l" t="t" r="r" b="b"/>
            <a:pathLst>
              <a:path w="127000" h="1598295">
                <a:moveTo>
                  <a:pt x="0" y="1597710"/>
                </a:moveTo>
                <a:lnTo>
                  <a:pt x="127000" y="1597710"/>
                </a:lnTo>
                <a:lnTo>
                  <a:pt x="127000" y="0"/>
                </a:lnTo>
                <a:lnTo>
                  <a:pt x="0" y="0"/>
                </a:lnTo>
                <a:lnTo>
                  <a:pt x="0" y="1597710"/>
                </a:lnTo>
                <a:close/>
              </a:path>
            </a:pathLst>
          </a:custGeom>
          <a:solidFill>
            <a:srgbClr val="7B5FC5"/>
          </a:solidFill>
        </p:spPr>
        <p:txBody>
          <a:bodyPr wrap="square" lIns="0" tIns="0" rIns="0" bIns="0" rtlCol="0"/>
          <a:lstStyle/>
          <a:p>
            <a:endParaRPr/>
          </a:p>
        </p:txBody>
      </p:sp>
      <p:grpSp>
        <p:nvGrpSpPr>
          <p:cNvPr id="8" name="object 8">
            <a:extLst>
              <a:ext uri="{FF2B5EF4-FFF2-40B4-BE49-F238E27FC236}">
                <a16:creationId xmlns:a16="http://schemas.microsoft.com/office/drawing/2014/main" id="{25C95CA8-D817-021D-6EF7-B22501945FF7}"/>
              </a:ext>
            </a:extLst>
          </p:cNvPr>
          <p:cNvGrpSpPr/>
          <p:nvPr/>
        </p:nvGrpSpPr>
        <p:grpSpPr>
          <a:xfrm>
            <a:off x="9884664" y="5519928"/>
            <a:ext cx="2307590" cy="1338580"/>
            <a:chOff x="9884664" y="5519928"/>
            <a:chExt cx="2307590" cy="1338580"/>
          </a:xfrm>
        </p:grpSpPr>
        <p:sp>
          <p:nvSpPr>
            <p:cNvPr id="9" name="object 9">
              <a:extLst>
                <a:ext uri="{FF2B5EF4-FFF2-40B4-BE49-F238E27FC236}">
                  <a16:creationId xmlns:a16="http://schemas.microsoft.com/office/drawing/2014/main" id="{AA79E61C-016E-5EB3-DB62-1D328D562C0C}"/>
                </a:ext>
              </a:extLst>
            </p:cNvPr>
            <p:cNvSpPr/>
            <p:nvPr/>
          </p:nvSpPr>
          <p:spPr>
            <a:xfrm>
              <a:off x="10852409" y="5519928"/>
              <a:ext cx="1339850" cy="1338580"/>
            </a:xfrm>
            <a:custGeom>
              <a:avLst/>
              <a:gdLst/>
              <a:ahLst/>
              <a:cxnLst/>
              <a:rect l="l" t="t" r="r" b="b"/>
              <a:pathLst>
                <a:path w="1339850" h="1338579">
                  <a:moveTo>
                    <a:pt x="1339595" y="0"/>
                  </a:moveTo>
                  <a:lnTo>
                    <a:pt x="61874" y="0"/>
                  </a:lnTo>
                  <a:lnTo>
                    <a:pt x="37788" y="4861"/>
                  </a:lnTo>
                  <a:lnTo>
                    <a:pt x="18121" y="18121"/>
                  </a:lnTo>
                  <a:lnTo>
                    <a:pt x="4861" y="37788"/>
                  </a:lnTo>
                  <a:lnTo>
                    <a:pt x="0" y="61874"/>
                  </a:lnTo>
                  <a:lnTo>
                    <a:pt x="0" y="1338072"/>
                  </a:lnTo>
                  <a:lnTo>
                    <a:pt x="123748" y="1338072"/>
                  </a:lnTo>
                  <a:lnTo>
                    <a:pt x="123748" y="123761"/>
                  </a:lnTo>
                  <a:lnTo>
                    <a:pt x="1339595" y="123761"/>
                  </a:lnTo>
                  <a:lnTo>
                    <a:pt x="1339595" y="0"/>
                  </a:lnTo>
                  <a:close/>
                </a:path>
              </a:pathLst>
            </a:custGeom>
            <a:solidFill>
              <a:srgbClr val="D48B2D"/>
            </a:solidFill>
          </p:spPr>
          <p:txBody>
            <a:bodyPr wrap="square" lIns="0" tIns="0" rIns="0" bIns="0" rtlCol="0"/>
            <a:lstStyle/>
            <a:p>
              <a:endParaRPr/>
            </a:p>
          </p:txBody>
        </p:sp>
        <p:sp>
          <p:nvSpPr>
            <p:cNvPr id="10" name="object 10">
              <a:extLst>
                <a:ext uri="{FF2B5EF4-FFF2-40B4-BE49-F238E27FC236}">
                  <a16:creationId xmlns:a16="http://schemas.microsoft.com/office/drawing/2014/main" id="{3C55B8DB-7DF4-A364-0470-678E5DF3D4BF}"/>
                </a:ext>
              </a:extLst>
            </p:cNvPr>
            <p:cNvSpPr/>
            <p:nvPr/>
          </p:nvSpPr>
          <p:spPr>
            <a:xfrm>
              <a:off x="9884664" y="6658356"/>
              <a:ext cx="2307590" cy="200025"/>
            </a:xfrm>
            <a:custGeom>
              <a:avLst/>
              <a:gdLst/>
              <a:ahLst/>
              <a:cxnLst/>
              <a:rect l="l" t="t" r="r" b="b"/>
              <a:pathLst>
                <a:path w="2307590" h="200025">
                  <a:moveTo>
                    <a:pt x="2307335" y="0"/>
                  </a:moveTo>
                  <a:lnTo>
                    <a:pt x="0" y="0"/>
                  </a:lnTo>
                  <a:lnTo>
                    <a:pt x="0" y="199644"/>
                  </a:lnTo>
                  <a:lnTo>
                    <a:pt x="2307335" y="199644"/>
                  </a:lnTo>
                  <a:lnTo>
                    <a:pt x="2307335" y="0"/>
                  </a:lnTo>
                  <a:close/>
                </a:path>
              </a:pathLst>
            </a:custGeom>
            <a:solidFill>
              <a:srgbClr val="000000"/>
            </a:solidFill>
          </p:spPr>
          <p:txBody>
            <a:bodyPr wrap="square" lIns="0" tIns="0" rIns="0" bIns="0" rtlCol="0"/>
            <a:lstStyle/>
            <a:p>
              <a:endParaRPr/>
            </a:p>
          </p:txBody>
        </p:sp>
      </p:grpSp>
      <p:sp>
        <p:nvSpPr>
          <p:cNvPr id="12" name="object 12">
            <a:extLst>
              <a:ext uri="{FF2B5EF4-FFF2-40B4-BE49-F238E27FC236}">
                <a16:creationId xmlns:a16="http://schemas.microsoft.com/office/drawing/2014/main" id="{6E94D43D-897F-5A8C-3270-E54B7B842F78}"/>
              </a:ext>
            </a:extLst>
          </p:cNvPr>
          <p:cNvSpPr txBox="1"/>
          <p:nvPr/>
        </p:nvSpPr>
        <p:spPr>
          <a:xfrm>
            <a:off x="9983509" y="6708490"/>
            <a:ext cx="2130425" cy="114300"/>
          </a:xfrm>
          <a:prstGeom prst="rect">
            <a:avLst/>
          </a:prstGeom>
        </p:spPr>
        <p:txBody>
          <a:bodyPr vert="horz" wrap="square" lIns="0" tIns="0" rIns="0" bIns="0" rtlCol="0">
            <a:spAutoFit/>
          </a:bodyPr>
          <a:lstStyle/>
          <a:p>
            <a:pPr marL="12700">
              <a:lnSpc>
                <a:spcPts val="760"/>
              </a:lnSpc>
            </a:pPr>
            <a:r>
              <a:rPr sz="700" u="sng" spc="-10" dirty="0">
                <a:solidFill>
                  <a:srgbClr val="FFFFFF"/>
                </a:solidFill>
                <a:uFill>
                  <a:solidFill>
                    <a:srgbClr val="FFFFFF"/>
                  </a:solidFill>
                </a:uFill>
                <a:latin typeface="Calibri"/>
                <a:cs typeface="Calibri"/>
                <a:hlinkClick r:id="rId2"/>
              </a:rPr>
              <a:t>This</a:t>
            </a:r>
            <a:r>
              <a:rPr sz="700" u="sng" spc="10" dirty="0">
                <a:solidFill>
                  <a:srgbClr val="FFFFFF"/>
                </a:solidFill>
                <a:uFill>
                  <a:solidFill>
                    <a:srgbClr val="FFFFFF"/>
                  </a:solidFill>
                </a:uFill>
                <a:latin typeface="Calibri"/>
                <a:cs typeface="Calibri"/>
                <a:hlinkClick r:id="rId2"/>
              </a:rPr>
              <a:t> </a:t>
            </a:r>
            <a:r>
              <a:rPr sz="700" u="sng" spc="-10" dirty="0">
                <a:solidFill>
                  <a:srgbClr val="FFFFFF"/>
                </a:solidFill>
                <a:uFill>
                  <a:solidFill>
                    <a:srgbClr val="FFFFFF"/>
                  </a:solidFill>
                </a:uFill>
                <a:latin typeface="Calibri"/>
                <a:cs typeface="Calibri"/>
                <a:hlinkClick r:id="rId2"/>
              </a:rPr>
              <a:t>Photo</a:t>
            </a:r>
            <a:r>
              <a:rPr sz="700" spc="35" dirty="0">
                <a:solidFill>
                  <a:srgbClr val="FFFFFF"/>
                </a:solidFill>
                <a:latin typeface="Calibri"/>
                <a:cs typeface="Calibri"/>
                <a:hlinkClick r:id="rId2"/>
              </a:rPr>
              <a:t> </a:t>
            </a:r>
            <a:r>
              <a:rPr sz="700" spc="-10" dirty="0">
                <a:solidFill>
                  <a:srgbClr val="FFFFFF"/>
                </a:solidFill>
                <a:latin typeface="Calibri"/>
                <a:cs typeface="Calibri"/>
              </a:rPr>
              <a:t>by</a:t>
            </a:r>
            <a:r>
              <a:rPr sz="700" spc="-5" dirty="0">
                <a:solidFill>
                  <a:srgbClr val="FFFFFF"/>
                </a:solidFill>
                <a:latin typeface="Calibri"/>
                <a:cs typeface="Calibri"/>
              </a:rPr>
              <a:t> </a:t>
            </a:r>
            <a:r>
              <a:rPr sz="700" spc="-10" dirty="0">
                <a:solidFill>
                  <a:srgbClr val="FFFFFF"/>
                </a:solidFill>
                <a:latin typeface="Calibri"/>
                <a:cs typeface="Calibri"/>
              </a:rPr>
              <a:t>Unknown</a:t>
            </a:r>
            <a:r>
              <a:rPr sz="700" spc="25" dirty="0">
                <a:solidFill>
                  <a:srgbClr val="FFFFFF"/>
                </a:solidFill>
                <a:latin typeface="Calibri"/>
                <a:cs typeface="Calibri"/>
              </a:rPr>
              <a:t> </a:t>
            </a:r>
            <a:r>
              <a:rPr sz="700" spc="-10" dirty="0">
                <a:solidFill>
                  <a:srgbClr val="FFFFFF"/>
                </a:solidFill>
                <a:latin typeface="Calibri"/>
                <a:cs typeface="Calibri"/>
              </a:rPr>
              <a:t>Author</a:t>
            </a:r>
            <a:r>
              <a:rPr sz="700" spc="20" dirty="0">
                <a:solidFill>
                  <a:srgbClr val="FFFFFF"/>
                </a:solidFill>
                <a:latin typeface="Calibri"/>
                <a:cs typeface="Calibri"/>
              </a:rPr>
              <a:t> </a:t>
            </a:r>
            <a:r>
              <a:rPr sz="700" spc="-5" dirty="0">
                <a:solidFill>
                  <a:srgbClr val="FFFFFF"/>
                </a:solidFill>
                <a:latin typeface="Calibri"/>
                <a:cs typeface="Calibri"/>
              </a:rPr>
              <a:t>is</a:t>
            </a:r>
            <a:r>
              <a:rPr sz="700" spc="10" dirty="0">
                <a:solidFill>
                  <a:srgbClr val="FFFFFF"/>
                </a:solidFill>
                <a:latin typeface="Calibri"/>
                <a:cs typeface="Calibri"/>
              </a:rPr>
              <a:t> </a:t>
            </a:r>
            <a:r>
              <a:rPr sz="700" spc="-5" dirty="0">
                <a:solidFill>
                  <a:srgbClr val="FFFFFF"/>
                </a:solidFill>
                <a:latin typeface="Calibri"/>
                <a:cs typeface="Calibri"/>
              </a:rPr>
              <a:t>licensed</a:t>
            </a:r>
            <a:r>
              <a:rPr sz="700" spc="20" dirty="0">
                <a:solidFill>
                  <a:srgbClr val="FFFFFF"/>
                </a:solidFill>
                <a:latin typeface="Calibri"/>
                <a:cs typeface="Calibri"/>
              </a:rPr>
              <a:t> </a:t>
            </a:r>
            <a:r>
              <a:rPr sz="700" spc="-10" dirty="0">
                <a:solidFill>
                  <a:srgbClr val="FFFFFF"/>
                </a:solidFill>
                <a:latin typeface="Calibri"/>
                <a:cs typeface="Calibri"/>
              </a:rPr>
              <a:t>under</a:t>
            </a:r>
            <a:r>
              <a:rPr sz="700" spc="30" dirty="0">
                <a:solidFill>
                  <a:srgbClr val="FFFFFF"/>
                </a:solidFill>
                <a:latin typeface="Calibri"/>
                <a:cs typeface="Calibri"/>
              </a:rPr>
              <a:t> </a:t>
            </a:r>
            <a:r>
              <a:rPr sz="700" u="sng" spc="-5" dirty="0">
                <a:solidFill>
                  <a:srgbClr val="FFFFFF"/>
                </a:solidFill>
                <a:uFill>
                  <a:solidFill>
                    <a:srgbClr val="FFFFFF"/>
                  </a:solidFill>
                </a:uFill>
                <a:latin typeface="Calibri"/>
                <a:cs typeface="Calibri"/>
                <a:hlinkClick r:id="rId3"/>
              </a:rPr>
              <a:t>CC</a:t>
            </a:r>
            <a:r>
              <a:rPr sz="700" u="sng" spc="10" dirty="0">
                <a:solidFill>
                  <a:srgbClr val="FFFFFF"/>
                </a:solidFill>
                <a:uFill>
                  <a:solidFill>
                    <a:srgbClr val="FFFFFF"/>
                  </a:solidFill>
                </a:uFill>
                <a:latin typeface="Calibri"/>
                <a:cs typeface="Calibri"/>
                <a:hlinkClick r:id="rId3"/>
              </a:rPr>
              <a:t> </a:t>
            </a:r>
            <a:r>
              <a:rPr sz="700" u="sng" spc="-5" dirty="0">
                <a:solidFill>
                  <a:srgbClr val="FFFFFF"/>
                </a:solidFill>
                <a:uFill>
                  <a:solidFill>
                    <a:srgbClr val="FFFFFF"/>
                  </a:solidFill>
                </a:uFill>
                <a:latin typeface="Calibri"/>
                <a:cs typeface="Calibri"/>
                <a:hlinkClick r:id="rId3"/>
              </a:rPr>
              <a:t>BY-SA</a:t>
            </a:r>
            <a:endParaRPr sz="700">
              <a:latin typeface="Calibri"/>
              <a:cs typeface="Calibri"/>
            </a:endParaRPr>
          </a:p>
        </p:txBody>
      </p:sp>
      <p:sp>
        <p:nvSpPr>
          <p:cNvPr id="4" name="TextBox 3">
            <a:extLst>
              <a:ext uri="{FF2B5EF4-FFF2-40B4-BE49-F238E27FC236}">
                <a16:creationId xmlns:a16="http://schemas.microsoft.com/office/drawing/2014/main" id="{BB7EE3F8-4B7A-9FDC-1B29-96F4FA099B31}"/>
              </a:ext>
            </a:extLst>
          </p:cNvPr>
          <p:cNvSpPr txBox="1"/>
          <p:nvPr/>
        </p:nvSpPr>
        <p:spPr>
          <a:xfrm>
            <a:off x="275248" y="705321"/>
            <a:ext cx="11383351" cy="1107996"/>
          </a:xfrm>
          <a:prstGeom prst="rect">
            <a:avLst/>
          </a:prstGeom>
          <a:noFill/>
        </p:spPr>
        <p:txBody>
          <a:bodyPr wrap="square" rtlCol="0">
            <a:spAutoFit/>
          </a:bodyPr>
          <a:lstStyle/>
          <a:p>
            <a:pPr>
              <a:buFont typeface="Arial" panose="020B0604020202020204" pitchFamily="34" charset="0"/>
              <a:buChar char="•"/>
            </a:pPr>
            <a:r>
              <a:rPr lang="en-US" sz="2200" b="0" i="0" dirty="0">
                <a:effectLst/>
                <a:latin typeface="+mj-lt"/>
              </a:rPr>
              <a:t> Polynomial regression involves converting features into higher-order polynomial terms. </a:t>
            </a:r>
            <a:r>
              <a:rPr lang="en-US" sz="2200" b="0" i="0" dirty="0">
                <a:solidFill>
                  <a:srgbClr val="212121"/>
                </a:solidFill>
                <a:effectLst/>
                <a:latin typeface="+mj-lt"/>
              </a:rPr>
              <a:t>Key features demonstrate significant impacts on prices </a:t>
            </a:r>
            <a:r>
              <a:rPr lang="en-US" sz="2200" b="0" i="0" dirty="0">
                <a:effectLst/>
                <a:latin typeface="+mj-lt"/>
              </a:rPr>
              <a:t>near relationships by utilizing multiple linear regression techniques</a:t>
            </a:r>
          </a:p>
        </p:txBody>
      </p:sp>
      <p:pic>
        <p:nvPicPr>
          <p:cNvPr id="3074" name="Picture 2">
            <a:extLst>
              <a:ext uri="{FF2B5EF4-FFF2-40B4-BE49-F238E27FC236}">
                <a16:creationId xmlns:a16="http://schemas.microsoft.com/office/drawing/2014/main" id="{962A8500-B115-644E-8D7C-165369AB2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48" y="2133601"/>
            <a:ext cx="5813378" cy="40556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5AAFD70-3116-7BE0-C106-24E5C929E01B}"/>
              </a:ext>
            </a:extLst>
          </p:cNvPr>
          <p:cNvSpPr txBox="1"/>
          <p:nvPr/>
        </p:nvSpPr>
        <p:spPr>
          <a:xfrm>
            <a:off x="6858000" y="2133600"/>
            <a:ext cx="5051377" cy="4154984"/>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rgbClr val="212121"/>
                </a:solidFill>
                <a:latin typeface="+mj-lt"/>
              </a:rPr>
              <a:t> From the graph, a </a:t>
            </a:r>
            <a:r>
              <a:rPr lang="en-US" sz="2200" b="0" i="0" dirty="0">
                <a:solidFill>
                  <a:srgbClr val="212121"/>
                </a:solidFill>
                <a:effectLst/>
                <a:latin typeface="+mj-lt"/>
              </a:rPr>
              <a:t>high R-squared value, attention is warranted regarding potential multicollinearity issues indicated by some coefficients' p-values. </a:t>
            </a:r>
          </a:p>
          <a:p>
            <a:pPr marL="342900" indent="-342900">
              <a:buFont typeface="Arial" panose="020B0604020202020204" pitchFamily="34" charset="0"/>
              <a:buChar char="•"/>
            </a:pPr>
            <a:endParaRPr lang="en-US" sz="2200" b="0" i="0" dirty="0">
              <a:solidFill>
                <a:srgbClr val="212121"/>
              </a:solidFill>
              <a:effectLst/>
              <a:latin typeface="+mj-lt"/>
            </a:endParaRPr>
          </a:p>
          <a:p>
            <a:pPr marL="342900" indent="-342900">
              <a:buFont typeface="Arial" panose="020B0604020202020204" pitchFamily="34" charset="0"/>
              <a:buChar char="•"/>
            </a:pPr>
            <a:r>
              <a:rPr lang="en-US" sz="2200" b="0" i="0" dirty="0">
                <a:solidFill>
                  <a:srgbClr val="212121"/>
                </a:solidFill>
                <a:effectLst/>
                <a:latin typeface="+mj-lt"/>
              </a:rPr>
              <a:t>Moving forward, leveraging these findings can enhance decision-making processes, refine marketing strategies, and empower clients to make well-informed investment choices in the dynamic real estate market.</a:t>
            </a:r>
            <a:endParaRPr lang="en-US" sz="2200" dirty="0">
              <a:latin typeface="+mj-lt"/>
            </a:endParaRPr>
          </a:p>
        </p:txBody>
      </p:sp>
    </p:spTree>
    <p:extLst>
      <p:ext uri="{BB962C8B-B14F-4D97-AF65-F5344CB8AC3E}">
        <p14:creationId xmlns:p14="http://schemas.microsoft.com/office/powerpoint/2010/main" val="746931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84FFD-EC19-86EC-238F-414A29F6490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CDBE376-EC53-4396-4CAB-B0A2FE380F1A}"/>
              </a:ext>
            </a:extLst>
          </p:cNvPr>
          <p:cNvSpPr txBox="1">
            <a:spLocks noGrp="1"/>
          </p:cNvSpPr>
          <p:nvPr>
            <p:ph type="title"/>
          </p:nvPr>
        </p:nvSpPr>
        <p:spPr>
          <a:xfrm>
            <a:off x="275248" y="0"/>
            <a:ext cx="8938895" cy="705321"/>
          </a:xfrm>
          <a:prstGeom prst="rect">
            <a:avLst/>
          </a:prstGeom>
        </p:spPr>
        <p:txBody>
          <a:bodyPr vert="horz" wrap="square" lIns="0" tIns="88900" rIns="0" bIns="0" rtlCol="0">
            <a:spAutoFit/>
          </a:bodyPr>
          <a:lstStyle/>
          <a:p>
            <a:pPr marL="12700" marR="5080">
              <a:lnSpc>
                <a:spcPts val="4750"/>
              </a:lnSpc>
              <a:spcBef>
                <a:spcPts val="700"/>
              </a:spcBef>
            </a:pPr>
            <a:r>
              <a:rPr lang="en-US" sz="4400" i="0" dirty="0">
                <a:latin typeface="Calibri Light"/>
                <a:cs typeface="Calibri Light"/>
              </a:rPr>
              <a:t>Regression Results</a:t>
            </a:r>
            <a:endParaRPr sz="4400" i="0" dirty="0">
              <a:latin typeface="Calibri Light"/>
              <a:cs typeface="Calibri Light"/>
            </a:endParaRPr>
          </a:p>
        </p:txBody>
      </p:sp>
      <p:sp>
        <p:nvSpPr>
          <p:cNvPr id="3" name="object 3">
            <a:extLst>
              <a:ext uri="{FF2B5EF4-FFF2-40B4-BE49-F238E27FC236}">
                <a16:creationId xmlns:a16="http://schemas.microsoft.com/office/drawing/2014/main" id="{C0F96141-30EE-92C6-7621-AA45CF66F91C}"/>
              </a:ext>
            </a:extLst>
          </p:cNvPr>
          <p:cNvSpPr/>
          <p:nvPr/>
        </p:nvSpPr>
        <p:spPr>
          <a:xfrm>
            <a:off x="12075921" y="1027938"/>
            <a:ext cx="127000" cy="1598295"/>
          </a:xfrm>
          <a:custGeom>
            <a:avLst/>
            <a:gdLst/>
            <a:ahLst/>
            <a:cxnLst/>
            <a:rect l="l" t="t" r="r" b="b"/>
            <a:pathLst>
              <a:path w="127000" h="1598295">
                <a:moveTo>
                  <a:pt x="0" y="1597710"/>
                </a:moveTo>
                <a:lnTo>
                  <a:pt x="127000" y="1597710"/>
                </a:lnTo>
                <a:lnTo>
                  <a:pt x="127000" y="0"/>
                </a:lnTo>
                <a:lnTo>
                  <a:pt x="0" y="0"/>
                </a:lnTo>
                <a:lnTo>
                  <a:pt x="0" y="1597710"/>
                </a:lnTo>
                <a:close/>
              </a:path>
            </a:pathLst>
          </a:custGeom>
          <a:solidFill>
            <a:srgbClr val="7B5FC5"/>
          </a:solidFill>
        </p:spPr>
        <p:txBody>
          <a:bodyPr wrap="square" lIns="0" tIns="0" rIns="0" bIns="0" rtlCol="0"/>
          <a:lstStyle/>
          <a:p>
            <a:endParaRPr/>
          </a:p>
        </p:txBody>
      </p:sp>
      <p:grpSp>
        <p:nvGrpSpPr>
          <p:cNvPr id="8" name="object 8">
            <a:extLst>
              <a:ext uri="{FF2B5EF4-FFF2-40B4-BE49-F238E27FC236}">
                <a16:creationId xmlns:a16="http://schemas.microsoft.com/office/drawing/2014/main" id="{E7530879-1691-91FA-F2B1-2F5F526062F3}"/>
              </a:ext>
            </a:extLst>
          </p:cNvPr>
          <p:cNvGrpSpPr/>
          <p:nvPr/>
        </p:nvGrpSpPr>
        <p:grpSpPr>
          <a:xfrm>
            <a:off x="9884664" y="5519928"/>
            <a:ext cx="2307590" cy="1338580"/>
            <a:chOff x="9884664" y="5519928"/>
            <a:chExt cx="2307590" cy="1338580"/>
          </a:xfrm>
        </p:grpSpPr>
        <p:sp>
          <p:nvSpPr>
            <p:cNvPr id="9" name="object 9">
              <a:extLst>
                <a:ext uri="{FF2B5EF4-FFF2-40B4-BE49-F238E27FC236}">
                  <a16:creationId xmlns:a16="http://schemas.microsoft.com/office/drawing/2014/main" id="{5FF73639-AC78-E421-32DC-6BF2DA63363F}"/>
                </a:ext>
              </a:extLst>
            </p:cNvPr>
            <p:cNvSpPr/>
            <p:nvPr/>
          </p:nvSpPr>
          <p:spPr>
            <a:xfrm>
              <a:off x="10852409" y="5519928"/>
              <a:ext cx="1339850" cy="1338580"/>
            </a:xfrm>
            <a:custGeom>
              <a:avLst/>
              <a:gdLst/>
              <a:ahLst/>
              <a:cxnLst/>
              <a:rect l="l" t="t" r="r" b="b"/>
              <a:pathLst>
                <a:path w="1339850" h="1338579">
                  <a:moveTo>
                    <a:pt x="1339595" y="0"/>
                  </a:moveTo>
                  <a:lnTo>
                    <a:pt x="61874" y="0"/>
                  </a:lnTo>
                  <a:lnTo>
                    <a:pt x="37788" y="4861"/>
                  </a:lnTo>
                  <a:lnTo>
                    <a:pt x="18121" y="18121"/>
                  </a:lnTo>
                  <a:lnTo>
                    <a:pt x="4861" y="37788"/>
                  </a:lnTo>
                  <a:lnTo>
                    <a:pt x="0" y="61874"/>
                  </a:lnTo>
                  <a:lnTo>
                    <a:pt x="0" y="1338072"/>
                  </a:lnTo>
                  <a:lnTo>
                    <a:pt x="123748" y="1338072"/>
                  </a:lnTo>
                  <a:lnTo>
                    <a:pt x="123748" y="123761"/>
                  </a:lnTo>
                  <a:lnTo>
                    <a:pt x="1339595" y="123761"/>
                  </a:lnTo>
                  <a:lnTo>
                    <a:pt x="1339595" y="0"/>
                  </a:lnTo>
                  <a:close/>
                </a:path>
              </a:pathLst>
            </a:custGeom>
            <a:solidFill>
              <a:srgbClr val="D48B2D"/>
            </a:solidFill>
          </p:spPr>
          <p:txBody>
            <a:bodyPr wrap="square" lIns="0" tIns="0" rIns="0" bIns="0" rtlCol="0"/>
            <a:lstStyle/>
            <a:p>
              <a:endParaRPr/>
            </a:p>
          </p:txBody>
        </p:sp>
        <p:sp>
          <p:nvSpPr>
            <p:cNvPr id="10" name="object 10">
              <a:extLst>
                <a:ext uri="{FF2B5EF4-FFF2-40B4-BE49-F238E27FC236}">
                  <a16:creationId xmlns:a16="http://schemas.microsoft.com/office/drawing/2014/main" id="{DB8726DE-99F4-3F43-E29A-13E2EDB95145}"/>
                </a:ext>
              </a:extLst>
            </p:cNvPr>
            <p:cNvSpPr/>
            <p:nvPr/>
          </p:nvSpPr>
          <p:spPr>
            <a:xfrm>
              <a:off x="9884664" y="6658356"/>
              <a:ext cx="2307590" cy="200025"/>
            </a:xfrm>
            <a:custGeom>
              <a:avLst/>
              <a:gdLst/>
              <a:ahLst/>
              <a:cxnLst/>
              <a:rect l="l" t="t" r="r" b="b"/>
              <a:pathLst>
                <a:path w="2307590" h="200025">
                  <a:moveTo>
                    <a:pt x="2307335" y="0"/>
                  </a:moveTo>
                  <a:lnTo>
                    <a:pt x="0" y="0"/>
                  </a:lnTo>
                  <a:lnTo>
                    <a:pt x="0" y="199644"/>
                  </a:lnTo>
                  <a:lnTo>
                    <a:pt x="2307335" y="199644"/>
                  </a:lnTo>
                  <a:lnTo>
                    <a:pt x="2307335" y="0"/>
                  </a:lnTo>
                  <a:close/>
                </a:path>
              </a:pathLst>
            </a:custGeom>
            <a:solidFill>
              <a:srgbClr val="000000"/>
            </a:solidFill>
          </p:spPr>
          <p:txBody>
            <a:bodyPr wrap="square" lIns="0" tIns="0" rIns="0" bIns="0" rtlCol="0"/>
            <a:lstStyle/>
            <a:p>
              <a:endParaRPr/>
            </a:p>
          </p:txBody>
        </p:sp>
      </p:grpSp>
      <p:sp>
        <p:nvSpPr>
          <p:cNvPr id="12" name="object 12">
            <a:extLst>
              <a:ext uri="{FF2B5EF4-FFF2-40B4-BE49-F238E27FC236}">
                <a16:creationId xmlns:a16="http://schemas.microsoft.com/office/drawing/2014/main" id="{86C42F38-BC02-5212-E2B4-E194AF830B10}"/>
              </a:ext>
            </a:extLst>
          </p:cNvPr>
          <p:cNvSpPr txBox="1"/>
          <p:nvPr/>
        </p:nvSpPr>
        <p:spPr>
          <a:xfrm>
            <a:off x="9983509" y="6708490"/>
            <a:ext cx="2130425" cy="114300"/>
          </a:xfrm>
          <a:prstGeom prst="rect">
            <a:avLst/>
          </a:prstGeom>
        </p:spPr>
        <p:txBody>
          <a:bodyPr vert="horz" wrap="square" lIns="0" tIns="0" rIns="0" bIns="0" rtlCol="0">
            <a:spAutoFit/>
          </a:bodyPr>
          <a:lstStyle/>
          <a:p>
            <a:pPr marL="12700">
              <a:lnSpc>
                <a:spcPts val="760"/>
              </a:lnSpc>
            </a:pPr>
            <a:r>
              <a:rPr sz="700" u="sng" spc="-10" dirty="0">
                <a:solidFill>
                  <a:srgbClr val="FFFFFF"/>
                </a:solidFill>
                <a:uFill>
                  <a:solidFill>
                    <a:srgbClr val="FFFFFF"/>
                  </a:solidFill>
                </a:uFill>
                <a:latin typeface="Calibri"/>
                <a:cs typeface="Calibri"/>
                <a:hlinkClick r:id="rId2"/>
              </a:rPr>
              <a:t>This</a:t>
            </a:r>
            <a:r>
              <a:rPr sz="700" u="sng" spc="10" dirty="0">
                <a:solidFill>
                  <a:srgbClr val="FFFFFF"/>
                </a:solidFill>
                <a:uFill>
                  <a:solidFill>
                    <a:srgbClr val="FFFFFF"/>
                  </a:solidFill>
                </a:uFill>
                <a:latin typeface="Calibri"/>
                <a:cs typeface="Calibri"/>
                <a:hlinkClick r:id="rId2"/>
              </a:rPr>
              <a:t> </a:t>
            </a:r>
            <a:r>
              <a:rPr sz="700" u="sng" spc="-10" dirty="0">
                <a:solidFill>
                  <a:srgbClr val="FFFFFF"/>
                </a:solidFill>
                <a:uFill>
                  <a:solidFill>
                    <a:srgbClr val="FFFFFF"/>
                  </a:solidFill>
                </a:uFill>
                <a:latin typeface="Calibri"/>
                <a:cs typeface="Calibri"/>
                <a:hlinkClick r:id="rId2"/>
              </a:rPr>
              <a:t>Photo</a:t>
            </a:r>
            <a:r>
              <a:rPr sz="700" spc="35" dirty="0">
                <a:solidFill>
                  <a:srgbClr val="FFFFFF"/>
                </a:solidFill>
                <a:latin typeface="Calibri"/>
                <a:cs typeface="Calibri"/>
                <a:hlinkClick r:id="rId2"/>
              </a:rPr>
              <a:t> </a:t>
            </a:r>
            <a:r>
              <a:rPr sz="700" spc="-10" dirty="0">
                <a:solidFill>
                  <a:srgbClr val="FFFFFF"/>
                </a:solidFill>
                <a:latin typeface="Calibri"/>
                <a:cs typeface="Calibri"/>
              </a:rPr>
              <a:t>by</a:t>
            </a:r>
            <a:r>
              <a:rPr sz="700" spc="-5" dirty="0">
                <a:solidFill>
                  <a:srgbClr val="FFFFFF"/>
                </a:solidFill>
                <a:latin typeface="Calibri"/>
                <a:cs typeface="Calibri"/>
              </a:rPr>
              <a:t> </a:t>
            </a:r>
            <a:r>
              <a:rPr sz="700" spc="-10" dirty="0">
                <a:solidFill>
                  <a:srgbClr val="FFFFFF"/>
                </a:solidFill>
                <a:latin typeface="Calibri"/>
                <a:cs typeface="Calibri"/>
              </a:rPr>
              <a:t>Unknown</a:t>
            </a:r>
            <a:r>
              <a:rPr sz="700" spc="25" dirty="0">
                <a:solidFill>
                  <a:srgbClr val="FFFFFF"/>
                </a:solidFill>
                <a:latin typeface="Calibri"/>
                <a:cs typeface="Calibri"/>
              </a:rPr>
              <a:t> </a:t>
            </a:r>
            <a:r>
              <a:rPr sz="700" spc="-10" dirty="0">
                <a:solidFill>
                  <a:srgbClr val="FFFFFF"/>
                </a:solidFill>
                <a:latin typeface="Calibri"/>
                <a:cs typeface="Calibri"/>
              </a:rPr>
              <a:t>Author</a:t>
            </a:r>
            <a:r>
              <a:rPr sz="700" spc="20" dirty="0">
                <a:solidFill>
                  <a:srgbClr val="FFFFFF"/>
                </a:solidFill>
                <a:latin typeface="Calibri"/>
                <a:cs typeface="Calibri"/>
              </a:rPr>
              <a:t> </a:t>
            </a:r>
            <a:r>
              <a:rPr sz="700" spc="-5" dirty="0">
                <a:solidFill>
                  <a:srgbClr val="FFFFFF"/>
                </a:solidFill>
                <a:latin typeface="Calibri"/>
                <a:cs typeface="Calibri"/>
              </a:rPr>
              <a:t>is</a:t>
            </a:r>
            <a:r>
              <a:rPr sz="700" spc="10" dirty="0">
                <a:solidFill>
                  <a:srgbClr val="FFFFFF"/>
                </a:solidFill>
                <a:latin typeface="Calibri"/>
                <a:cs typeface="Calibri"/>
              </a:rPr>
              <a:t> </a:t>
            </a:r>
            <a:r>
              <a:rPr sz="700" spc="-5" dirty="0">
                <a:solidFill>
                  <a:srgbClr val="FFFFFF"/>
                </a:solidFill>
                <a:latin typeface="Calibri"/>
                <a:cs typeface="Calibri"/>
              </a:rPr>
              <a:t>licensed</a:t>
            </a:r>
            <a:r>
              <a:rPr sz="700" spc="20" dirty="0">
                <a:solidFill>
                  <a:srgbClr val="FFFFFF"/>
                </a:solidFill>
                <a:latin typeface="Calibri"/>
                <a:cs typeface="Calibri"/>
              </a:rPr>
              <a:t> </a:t>
            </a:r>
            <a:r>
              <a:rPr sz="700" spc="-10" dirty="0">
                <a:solidFill>
                  <a:srgbClr val="FFFFFF"/>
                </a:solidFill>
                <a:latin typeface="Calibri"/>
                <a:cs typeface="Calibri"/>
              </a:rPr>
              <a:t>under</a:t>
            </a:r>
            <a:r>
              <a:rPr sz="700" spc="30" dirty="0">
                <a:solidFill>
                  <a:srgbClr val="FFFFFF"/>
                </a:solidFill>
                <a:latin typeface="Calibri"/>
                <a:cs typeface="Calibri"/>
              </a:rPr>
              <a:t> </a:t>
            </a:r>
            <a:r>
              <a:rPr sz="700" u="sng" spc="-5" dirty="0">
                <a:solidFill>
                  <a:srgbClr val="FFFFFF"/>
                </a:solidFill>
                <a:uFill>
                  <a:solidFill>
                    <a:srgbClr val="FFFFFF"/>
                  </a:solidFill>
                </a:uFill>
                <a:latin typeface="Calibri"/>
                <a:cs typeface="Calibri"/>
                <a:hlinkClick r:id="rId3"/>
              </a:rPr>
              <a:t>CC</a:t>
            </a:r>
            <a:r>
              <a:rPr sz="700" u="sng" spc="10" dirty="0">
                <a:solidFill>
                  <a:srgbClr val="FFFFFF"/>
                </a:solidFill>
                <a:uFill>
                  <a:solidFill>
                    <a:srgbClr val="FFFFFF"/>
                  </a:solidFill>
                </a:uFill>
                <a:latin typeface="Calibri"/>
                <a:cs typeface="Calibri"/>
                <a:hlinkClick r:id="rId3"/>
              </a:rPr>
              <a:t> </a:t>
            </a:r>
            <a:r>
              <a:rPr sz="700" u="sng" spc="-5" dirty="0">
                <a:solidFill>
                  <a:srgbClr val="FFFFFF"/>
                </a:solidFill>
                <a:uFill>
                  <a:solidFill>
                    <a:srgbClr val="FFFFFF"/>
                  </a:solidFill>
                </a:uFill>
                <a:latin typeface="Calibri"/>
                <a:cs typeface="Calibri"/>
                <a:hlinkClick r:id="rId3"/>
              </a:rPr>
              <a:t>BY-SA</a:t>
            </a:r>
            <a:endParaRPr sz="700">
              <a:latin typeface="Calibri"/>
              <a:cs typeface="Calibri"/>
            </a:endParaRPr>
          </a:p>
        </p:txBody>
      </p:sp>
      <p:sp>
        <p:nvSpPr>
          <p:cNvPr id="14" name="TextBox 13">
            <a:extLst>
              <a:ext uri="{FF2B5EF4-FFF2-40B4-BE49-F238E27FC236}">
                <a16:creationId xmlns:a16="http://schemas.microsoft.com/office/drawing/2014/main" id="{773872CE-526E-FF86-3AF5-6A7B64321A62}"/>
              </a:ext>
            </a:extLst>
          </p:cNvPr>
          <p:cNvSpPr txBox="1"/>
          <p:nvPr/>
        </p:nvSpPr>
        <p:spPr>
          <a:xfrm flipH="1">
            <a:off x="533400" y="1027938"/>
            <a:ext cx="10591800" cy="4308872"/>
          </a:xfrm>
          <a:prstGeom prst="rect">
            <a:avLst/>
          </a:prstGeom>
          <a:noFill/>
        </p:spPr>
        <p:txBody>
          <a:bodyPr wrap="square" rtlCol="0">
            <a:spAutoFit/>
          </a:bodyPr>
          <a:lstStyle/>
          <a:p>
            <a:pPr algn="l"/>
            <a:r>
              <a:rPr lang="en-US" b="1" i="0" dirty="0">
                <a:effectLst/>
                <a:latin typeface="system-ui"/>
              </a:rPr>
              <a:t>Conclusion</a:t>
            </a:r>
          </a:p>
          <a:p>
            <a:pPr algn="l"/>
            <a:endParaRPr lang="en-US" b="0" i="0" dirty="0">
              <a:effectLst/>
              <a:latin typeface="system-ui"/>
            </a:endParaRPr>
          </a:p>
          <a:p>
            <a:pPr marL="342900" indent="-342900" algn="l">
              <a:buFont typeface="Arial" panose="020B0604020202020204" pitchFamily="34" charset="0"/>
              <a:buChar char="•"/>
            </a:pPr>
            <a:r>
              <a:rPr lang="en-US" sz="2200" b="0" i="0" dirty="0">
                <a:solidFill>
                  <a:srgbClr val="212121"/>
                </a:solidFill>
                <a:effectLst/>
              </a:rPr>
              <a:t>Polynomial Regression is the preferred model because from the evaluation it has the highest R-squared value of 0.71</a:t>
            </a:r>
          </a:p>
          <a:p>
            <a:pPr marL="342900" indent="-342900" algn="l">
              <a:buFont typeface="Arial" panose="020B0604020202020204" pitchFamily="34" charset="0"/>
              <a:buChar char="•"/>
            </a:pPr>
            <a:endParaRPr lang="en-US" sz="2200" b="0" i="0" dirty="0">
              <a:solidFill>
                <a:srgbClr val="212121"/>
              </a:solidFill>
              <a:effectLst/>
            </a:endParaRPr>
          </a:p>
          <a:p>
            <a:pPr marL="342900" indent="-342900" algn="l">
              <a:buFont typeface="Arial" panose="020B0604020202020204" pitchFamily="34" charset="0"/>
              <a:buChar char="•"/>
            </a:pPr>
            <a:r>
              <a:rPr lang="en-US" sz="2200" b="0" i="0" dirty="0">
                <a:solidFill>
                  <a:srgbClr val="212121"/>
                </a:solidFill>
                <a:effectLst/>
              </a:rPr>
              <a:t>The features below impact price such that an increase will cause an increase in the price of the property. bedrooms,</a:t>
            </a:r>
            <a:r>
              <a:rPr lang="en-US" sz="2200" dirty="0">
                <a:solidFill>
                  <a:srgbClr val="212121"/>
                </a:solidFill>
              </a:rPr>
              <a:t> </a:t>
            </a:r>
            <a:r>
              <a:rPr lang="en-US" sz="2200" b="0" i="0" dirty="0">
                <a:solidFill>
                  <a:srgbClr val="212121"/>
                </a:solidFill>
                <a:effectLst/>
              </a:rPr>
              <a:t>bathrooms, square foot living,</a:t>
            </a:r>
            <a:r>
              <a:rPr lang="en-US" sz="2200" dirty="0">
                <a:solidFill>
                  <a:srgbClr val="212121"/>
                </a:solidFill>
              </a:rPr>
              <a:t> </a:t>
            </a:r>
            <a:r>
              <a:rPr lang="en-US" sz="2200" b="0" i="0" dirty="0">
                <a:solidFill>
                  <a:srgbClr val="212121"/>
                </a:solidFill>
                <a:effectLst/>
              </a:rPr>
              <a:t>floors, waterfront, view, condition, grade, square above, square foot basement', year renovated', 'sqft_living15','renovated', 'basement’.</a:t>
            </a:r>
          </a:p>
          <a:p>
            <a:pPr marL="342900" indent="-342900" algn="l">
              <a:buFont typeface="Arial" panose="020B0604020202020204" pitchFamily="34" charset="0"/>
              <a:buChar char="•"/>
            </a:pPr>
            <a:endParaRPr lang="en-US" sz="2200" b="0" i="0" dirty="0">
              <a:solidFill>
                <a:srgbClr val="212121"/>
              </a:solidFill>
              <a:effectLst/>
            </a:endParaRPr>
          </a:p>
          <a:p>
            <a:pPr marL="342900" indent="-342900" algn="l">
              <a:buFont typeface="Arial" panose="020B0604020202020204" pitchFamily="34" charset="0"/>
              <a:buChar char="•"/>
            </a:pPr>
            <a:r>
              <a:rPr lang="en-US" sz="2200" b="0" i="0" dirty="0">
                <a:solidFill>
                  <a:srgbClr val="212121"/>
                </a:solidFill>
                <a:effectLst/>
              </a:rPr>
              <a:t>On the other hand year built has a negative impact on price since the older the house the lower value it has which is shown by its negative coefficient.</a:t>
            </a:r>
            <a:endParaRPr lang="en-US" sz="2200" i="0" dirty="0">
              <a:effectLst/>
            </a:endParaRPr>
          </a:p>
          <a:p>
            <a:endParaRPr lang="en-US" dirty="0"/>
          </a:p>
        </p:txBody>
      </p:sp>
    </p:spTree>
    <p:extLst>
      <p:ext uri="{BB962C8B-B14F-4D97-AF65-F5344CB8AC3E}">
        <p14:creationId xmlns:p14="http://schemas.microsoft.com/office/powerpoint/2010/main" val="3392248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52337"/>
            <a:ext cx="7541261" cy="696595"/>
          </a:xfrm>
          <a:prstGeom prst="rect">
            <a:avLst/>
          </a:prstGeom>
        </p:spPr>
        <p:txBody>
          <a:bodyPr vert="horz" wrap="square" lIns="0" tIns="12700" rIns="0" bIns="0" rtlCol="0">
            <a:spAutoFit/>
          </a:bodyPr>
          <a:lstStyle/>
          <a:p>
            <a:pPr marL="12700">
              <a:lnSpc>
                <a:spcPct val="100000"/>
              </a:lnSpc>
              <a:spcBef>
                <a:spcPts val="100"/>
              </a:spcBef>
            </a:pPr>
            <a:r>
              <a:rPr sz="4400" b="0" i="0" spc="-55" dirty="0">
                <a:latin typeface="Calibri Light"/>
                <a:cs typeface="Calibri Light"/>
              </a:rPr>
              <a:t>CONCLUSION</a:t>
            </a:r>
            <a:r>
              <a:rPr lang="en-US" sz="4400" b="0" i="0" spc="-55" dirty="0">
                <a:latin typeface="Calibri Light"/>
                <a:cs typeface="Calibri Light"/>
              </a:rPr>
              <a:t>S</a:t>
            </a:r>
            <a:endParaRPr sz="4400" dirty="0">
              <a:latin typeface="Calibri Light"/>
              <a:cs typeface="Calibri Light"/>
            </a:endParaRPr>
          </a:p>
        </p:txBody>
      </p:sp>
      <p:grpSp>
        <p:nvGrpSpPr>
          <p:cNvPr id="4" name="object 4"/>
          <p:cNvGrpSpPr/>
          <p:nvPr/>
        </p:nvGrpSpPr>
        <p:grpSpPr>
          <a:xfrm>
            <a:off x="7467600" y="752253"/>
            <a:ext cx="4724400" cy="5403850"/>
            <a:chOff x="6993637" y="799490"/>
            <a:chExt cx="5122545" cy="5403850"/>
          </a:xfrm>
        </p:grpSpPr>
        <p:pic>
          <p:nvPicPr>
            <p:cNvPr id="5" name="object 5"/>
            <p:cNvPicPr/>
            <p:nvPr/>
          </p:nvPicPr>
          <p:blipFill>
            <a:blip r:embed="rId3" cstate="print"/>
            <a:stretch>
              <a:fillRect/>
            </a:stretch>
          </p:blipFill>
          <p:spPr>
            <a:xfrm>
              <a:off x="6993637" y="799490"/>
              <a:ext cx="5122162" cy="5118097"/>
            </a:xfrm>
            <a:prstGeom prst="rect">
              <a:avLst/>
            </a:prstGeom>
          </p:spPr>
        </p:pic>
        <p:sp>
          <p:nvSpPr>
            <p:cNvPr id="6" name="object 6"/>
            <p:cNvSpPr/>
            <p:nvPr/>
          </p:nvSpPr>
          <p:spPr>
            <a:xfrm>
              <a:off x="9323572" y="4280879"/>
              <a:ext cx="2272030" cy="1858645"/>
            </a:xfrm>
            <a:custGeom>
              <a:avLst/>
              <a:gdLst/>
              <a:ahLst/>
              <a:cxnLst/>
              <a:rect l="l" t="t" r="r" b="b"/>
              <a:pathLst>
                <a:path w="2272029" h="1858645">
                  <a:moveTo>
                    <a:pt x="0" y="1858581"/>
                  </a:moveTo>
                  <a:lnTo>
                    <a:pt x="49262" y="1852214"/>
                  </a:lnTo>
                  <a:lnTo>
                    <a:pt x="98269" y="1844979"/>
                  </a:lnTo>
                  <a:lnTo>
                    <a:pt x="147012" y="1836882"/>
                  </a:lnTo>
                  <a:lnTo>
                    <a:pt x="195483" y="1827932"/>
                  </a:lnTo>
                  <a:lnTo>
                    <a:pt x="243671" y="1818134"/>
                  </a:lnTo>
                  <a:lnTo>
                    <a:pt x="291570" y="1807496"/>
                  </a:lnTo>
                  <a:lnTo>
                    <a:pt x="339169" y="1796025"/>
                  </a:lnTo>
                  <a:lnTo>
                    <a:pt x="386460" y="1783730"/>
                  </a:lnTo>
                  <a:lnTo>
                    <a:pt x="433434" y="1770616"/>
                  </a:lnTo>
                  <a:lnTo>
                    <a:pt x="480083" y="1756690"/>
                  </a:lnTo>
                  <a:lnTo>
                    <a:pt x="526397" y="1741962"/>
                  </a:lnTo>
                  <a:lnTo>
                    <a:pt x="572368" y="1726436"/>
                  </a:lnTo>
                  <a:lnTo>
                    <a:pt x="617987" y="1710121"/>
                  </a:lnTo>
                  <a:lnTo>
                    <a:pt x="663245" y="1693024"/>
                  </a:lnTo>
                  <a:lnTo>
                    <a:pt x="708133" y="1675152"/>
                  </a:lnTo>
                  <a:lnTo>
                    <a:pt x="752643" y="1656512"/>
                  </a:lnTo>
                  <a:lnTo>
                    <a:pt x="796766" y="1637111"/>
                  </a:lnTo>
                  <a:lnTo>
                    <a:pt x="840493" y="1616957"/>
                  </a:lnTo>
                  <a:lnTo>
                    <a:pt x="883815" y="1596057"/>
                  </a:lnTo>
                  <a:lnTo>
                    <a:pt x="926723" y="1574418"/>
                  </a:lnTo>
                  <a:lnTo>
                    <a:pt x="969209" y="1552047"/>
                  </a:lnTo>
                  <a:lnTo>
                    <a:pt x="1011263" y="1528951"/>
                  </a:lnTo>
                  <a:lnTo>
                    <a:pt x="1052878" y="1505138"/>
                  </a:lnTo>
                  <a:lnTo>
                    <a:pt x="1094044" y="1480615"/>
                  </a:lnTo>
                  <a:lnTo>
                    <a:pt x="1134752" y="1455389"/>
                  </a:lnTo>
                  <a:lnTo>
                    <a:pt x="1174993" y="1429467"/>
                  </a:lnTo>
                  <a:lnTo>
                    <a:pt x="1214760" y="1402856"/>
                  </a:lnTo>
                  <a:lnTo>
                    <a:pt x="1254042" y="1375565"/>
                  </a:lnTo>
                  <a:lnTo>
                    <a:pt x="1292831" y="1347598"/>
                  </a:lnTo>
                  <a:lnTo>
                    <a:pt x="1331119" y="1318965"/>
                  </a:lnTo>
                  <a:lnTo>
                    <a:pt x="1368897" y="1289672"/>
                  </a:lnTo>
                  <a:lnTo>
                    <a:pt x="1406155" y="1259727"/>
                  </a:lnTo>
                  <a:lnTo>
                    <a:pt x="1442885" y="1229136"/>
                  </a:lnTo>
                  <a:lnTo>
                    <a:pt x="1479078" y="1197907"/>
                  </a:lnTo>
                  <a:lnTo>
                    <a:pt x="1514725" y="1166047"/>
                  </a:lnTo>
                  <a:lnTo>
                    <a:pt x="1549819" y="1133563"/>
                  </a:lnTo>
                  <a:lnTo>
                    <a:pt x="1584348" y="1100462"/>
                  </a:lnTo>
                  <a:lnTo>
                    <a:pt x="1618306" y="1066753"/>
                  </a:lnTo>
                  <a:lnTo>
                    <a:pt x="1651683" y="1032441"/>
                  </a:lnTo>
                  <a:lnTo>
                    <a:pt x="1684470" y="997534"/>
                  </a:lnTo>
                  <a:lnTo>
                    <a:pt x="1716659" y="962039"/>
                  </a:lnTo>
                  <a:lnTo>
                    <a:pt x="1748241" y="925964"/>
                  </a:lnTo>
                  <a:lnTo>
                    <a:pt x="1779206" y="889315"/>
                  </a:lnTo>
                  <a:lnTo>
                    <a:pt x="1809547" y="852100"/>
                  </a:lnTo>
                  <a:lnTo>
                    <a:pt x="1839254" y="814327"/>
                  </a:lnTo>
                  <a:lnTo>
                    <a:pt x="1868318" y="776001"/>
                  </a:lnTo>
                  <a:lnTo>
                    <a:pt x="1896732" y="737131"/>
                  </a:lnTo>
                  <a:lnTo>
                    <a:pt x="1924485" y="697723"/>
                  </a:lnTo>
                  <a:lnTo>
                    <a:pt x="1951569" y="657786"/>
                  </a:lnTo>
                  <a:lnTo>
                    <a:pt x="1977976" y="617325"/>
                  </a:lnTo>
                  <a:lnTo>
                    <a:pt x="2003696" y="576349"/>
                  </a:lnTo>
                  <a:lnTo>
                    <a:pt x="2028721" y="534864"/>
                  </a:lnTo>
                  <a:lnTo>
                    <a:pt x="2053042" y="492878"/>
                  </a:lnTo>
                  <a:lnTo>
                    <a:pt x="2076649" y="450397"/>
                  </a:lnTo>
                  <a:lnTo>
                    <a:pt x="2099536" y="407430"/>
                  </a:lnTo>
                  <a:lnTo>
                    <a:pt x="2121692" y="363983"/>
                  </a:lnTo>
                  <a:lnTo>
                    <a:pt x="2143108" y="320063"/>
                  </a:lnTo>
                  <a:lnTo>
                    <a:pt x="2163777" y="275678"/>
                  </a:lnTo>
                  <a:lnTo>
                    <a:pt x="2183688" y="230835"/>
                  </a:lnTo>
                  <a:lnTo>
                    <a:pt x="2202834" y="185541"/>
                  </a:lnTo>
                  <a:lnTo>
                    <a:pt x="2221206" y="139803"/>
                  </a:lnTo>
                  <a:lnTo>
                    <a:pt x="2238794" y="93629"/>
                  </a:lnTo>
                  <a:lnTo>
                    <a:pt x="2255590" y="47025"/>
                  </a:lnTo>
                  <a:lnTo>
                    <a:pt x="2271585" y="0"/>
                  </a:lnTo>
                </a:path>
              </a:pathLst>
            </a:custGeom>
            <a:ln w="126999">
              <a:solidFill>
                <a:srgbClr val="7B5FC5"/>
              </a:solidFill>
              <a:prstDash val="lgDash"/>
            </a:ln>
          </p:spPr>
          <p:txBody>
            <a:bodyPr wrap="square" lIns="0" tIns="0" rIns="0" bIns="0" rtlCol="0"/>
            <a:lstStyle/>
            <a:p>
              <a:endParaRPr/>
            </a:p>
          </p:txBody>
        </p:sp>
        <p:sp>
          <p:nvSpPr>
            <p:cNvPr id="7" name="object 7"/>
            <p:cNvSpPr/>
            <p:nvPr/>
          </p:nvSpPr>
          <p:spPr>
            <a:xfrm>
              <a:off x="10248900" y="920495"/>
              <a:ext cx="791210" cy="769620"/>
            </a:xfrm>
            <a:custGeom>
              <a:avLst/>
              <a:gdLst/>
              <a:ahLst/>
              <a:cxnLst/>
              <a:rect l="l" t="t" r="r" b="b"/>
              <a:pathLst>
                <a:path w="791209" h="769619">
                  <a:moveTo>
                    <a:pt x="395478" y="0"/>
                  </a:moveTo>
                  <a:lnTo>
                    <a:pt x="345870" y="2998"/>
                  </a:lnTo>
                  <a:lnTo>
                    <a:pt x="298101" y="11752"/>
                  </a:lnTo>
                  <a:lnTo>
                    <a:pt x="252542" y="25902"/>
                  </a:lnTo>
                  <a:lnTo>
                    <a:pt x="209562" y="45087"/>
                  </a:lnTo>
                  <a:lnTo>
                    <a:pt x="169533" y="68945"/>
                  </a:lnTo>
                  <a:lnTo>
                    <a:pt x="132826" y="97118"/>
                  </a:lnTo>
                  <a:lnTo>
                    <a:pt x="99810" y="129243"/>
                  </a:lnTo>
                  <a:lnTo>
                    <a:pt x="70856" y="164961"/>
                  </a:lnTo>
                  <a:lnTo>
                    <a:pt x="46336" y="203910"/>
                  </a:lnTo>
                  <a:lnTo>
                    <a:pt x="26620" y="245730"/>
                  </a:lnTo>
                  <a:lnTo>
                    <a:pt x="12078" y="290060"/>
                  </a:lnTo>
                  <a:lnTo>
                    <a:pt x="3081" y="336540"/>
                  </a:lnTo>
                  <a:lnTo>
                    <a:pt x="0" y="384810"/>
                  </a:lnTo>
                  <a:lnTo>
                    <a:pt x="3081" y="433079"/>
                  </a:lnTo>
                  <a:lnTo>
                    <a:pt x="12078" y="479559"/>
                  </a:lnTo>
                  <a:lnTo>
                    <a:pt x="26620" y="523889"/>
                  </a:lnTo>
                  <a:lnTo>
                    <a:pt x="46336" y="565709"/>
                  </a:lnTo>
                  <a:lnTo>
                    <a:pt x="70856" y="604658"/>
                  </a:lnTo>
                  <a:lnTo>
                    <a:pt x="99810" y="640376"/>
                  </a:lnTo>
                  <a:lnTo>
                    <a:pt x="132826" y="672501"/>
                  </a:lnTo>
                  <a:lnTo>
                    <a:pt x="169533" y="700674"/>
                  </a:lnTo>
                  <a:lnTo>
                    <a:pt x="209562" y="724532"/>
                  </a:lnTo>
                  <a:lnTo>
                    <a:pt x="252542" y="743717"/>
                  </a:lnTo>
                  <a:lnTo>
                    <a:pt x="298101" y="757867"/>
                  </a:lnTo>
                  <a:lnTo>
                    <a:pt x="345870" y="766621"/>
                  </a:lnTo>
                  <a:lnTo>
                    <a:pt x="395478" y="769620"/>
                  </a:lnTo>
                  <a:lnTo>
                    <a:pt x="445085" y="766621"/>
                  </a:lnTo>
                  <a:lnTo>
                    <a:pt x="492854" y="757867"/>
                  </a:lnTo>
                  <a:lnTo>
                    <a:pt x="538413" y="743717"/>
                  </a:lnTo>
                  <a:lnTo>
                    <a:pt x="581393" y="724532"/>
                  </a:lnTo>
                  <a:lnTo>
                    <a:pt x="621422" y="700674"/>
                  </a:lnTo>
                  <a:lnTo>
                    <a:pt x="658129" y="672501"/>
                  </a:lnTo>
                  <a:lnTo>
                    <a:pt x="691145" y="640376"/>
                  </a:lnTo>
                  <a:lnTo>
                    <a:pt x="720099" y="604658"/>
                  </a:lnTo>
                  <a:lnTo>
                    <a:pt x="744619" y="565709"/>
                  </a:lnTo>
                  <a:lnTo>
                    <a:pt x="764335" y="523889"/>
                  </a:lnTo>
                  <a:lnTo>
                    <a:pt x="778877" y="479559"/>
                  </a:lnTo>
                  <a:lnTo>
                    <a:pt x="787874" y="433079"/>
                  </a:lnTo>
                  <a:lnTo>
                    <a:pt x="790956" y="384810"/>
                  </a:lnTo>
                  <a:lnTo>
                    <a:pt x="787874" y="336540"/>
                  </a:lnTo>
                  <a:lnTo>
                    <a:pt x="778877" y="290060"/>
                  </a:lnTo>
                  <a:lnTo>
                    <a:pt x="764335" y="245730"/>
                  </a:lnTo>
                  <a:lnTo>
                    <a:pt x="744619" y="203910"/>
                  </a:lnTo>
                  <a:lnTo>
                    <a:pt x="720099" y="164961"/>
                  </a:lnTo>
                  <a:lnTo>
                    <a:pt x="691145" y="129243"/>
                  </a:lnTo>
                  <a:lnTo>
                    <a:pt x="658129" y="97118"/>
                  </a:lnTo>
                  <a:lnTo>
                    <a:pt x="621422" y="68945"/>
                  </a:lnTo>
                  <a:lnTo>
                    <a:pt x="581393" y="45087"/>
                  </a:lnTo>
                  <a:lnTo>
                    <a:pt x="538413" y="25902"/>
                  </a:lnTo>
                  <a:lnTo>
                    <a:pt x="492854" y="11752"/>
                  </a:lnTo>
                  <a:lnTo>
                    <a:pt x="445085" y="2998"/>
                  </a:lnTo>
                  <a:lnTo>
                    <a:pt x="395478" y="0"/>
                  </a:lnTo>
                  <a:close/>
                </a:path>
              </a:pathLst>
            </a:custGeom>
            <a:solidFill>
              <a:srgbClr val="96BD48"/>
            </a:solidFill>
          </p:spPr>
          <p:txBody>
            <a:bodyPr wrap="square" lIns="0" tIns="0" rIns="0" bIns="0" rtlCol="0"/>
            <a:lstStyle/>
            <a:p>
              <a:endParaRPr/>
            </a:p>
          </p:txBody>
        </p:sp>
      </p:grpSp>
      <p:sp>
        <p:nvSpPr>
          <p:cNvPr id="8" name="TextBox 7">
            <a:extLst>
              <a:ext uri="{FF2B5EF4-FFF2-40B4-BE49-F238E27FC236}">
                <a16:creationId xmlns:a16="http://schemas.microsoft.com/office/drawing/2014/main" id="{E1EB837C-277B-C3A9-D2AE-3210934666FC}"/>
              </a:ext>
            </a:extLst>
          </p:cNvPr>
          <p:cNvSpPr txBox="1"/>
          <p:nvPr/>
        </p:nvSpPr>
        <p:spPr>
          <a:xfrm>
            <a:off x="762000" y="1143000"/>
            <a:ext cx="6858000" cy="5355312"/>
          </a:xfrm>
          <a:prstGeom prst="rect">
            <a:avLst/>
          </a:prstGeom>
          <a:noFill/>
        </p:spPr>
        <p:txBody>
          <a:bodyPr wrap="square" rtlCol="0">
            <a:spAutoFit/>
          </a:bodyPr>
          <a:lstStyle/>
          <a:p>
            <a:pPr algn="l"/>
            <a:r>
              <a:rPr lang="en-US" sz="1800" b="1" i="0" dirty="0">
                <a:effectLst/>
                <a:latin typeface="system-ui"/>
              </a:rPr>
              <a:t>Limitations</a:t>
            </a:r>
          </a:p>
          <a:p>
            <a:pPr algn="l">
              <a:buFont typeface="+mj-lt"/>
              <a:buAutoNum type="arabicPeriod"/>
            </a:pPr>
            <a:r>
              <a:rPr lang="en-US" sz="1800" b="0" i="0" dirty="0">
                <a:effectLst/>
              </a:rPr>
              <a:t>The dataset could have more property based characteristics.</a:t>
            </a:r>
          </a:p>
          <a:p>
            <a:pPr algn="l">
              <a:buFont typeface="+mj-lt"/>
              <a:buAutoNum type="arabicPeriod"/>
            </a:pPr>
            <a:endParaRPr lang="en-US" sz="1800" b="0" i="0" dirty="0">
              <a:effectLst/>
            </a:endParaRPr>
          </a:p>
          <a:p>
            <a:pPr algn="l">
              <a:buFont typeface="+mj-lt"/>
              <a:buAutoNum type="arabicPeriod"/>
            </a:pPr>
            <a:r>
              <a:rPr lang="en-US" sz="1800" b="0" i="0" dirty="0">
                <a:effectLst/>
              </a:rPr>
              <a:t>Multicollinearity: The presence of correlated predictors (e.g., square footage and number of bedrooms) can lead to multicollinearity issues, making it challenging to interpret the individual effects of each feature accurately.</a:t>
            </a:r>
          </a:p>
          <a:p>
            <a:pPr algn="l">
              <a:buFont typeface="+mj-lt"/>
              <a:buAutoNum type="arabicPeriod"/>
            </a:pPr>
            <a:endParaRPr lang="en-US" sz="1800" b="0" i="0" dirty="0">
              <a:effectLst/>
            </a:endParaRPr>
          </a:p>
          <a:p>
            <a:pPr algn="l">
              <a:buFont typeface="+mj-lt"/>
              <a:buAutoNum type="arabicPeriod"/>
            </a:pPr>
            <a:r>
              <a:rPr lang="en-US" sz="1800" b="0" i="0" dirty="0">
                <a:effectLst/>
              </a:rPr>
              <a:t>Assumption Violations: Polynomial regression assumes linearity between predictors and the target variable, which may not hold true in all cases. Violations of this assumption can lead to biased estimates and unreliable predictions.</a:t>
            </a:r>
          </a:p>
          <a:p>
            <a:pPr algn="l">
              <a:buFont typeface="+mj-lt"/>
              <a:buAutoNum type="arabicPeriod"/>
            </a:pPr>
            <a:endParaRPr lang="en-US" sz="1800" b="0" i="0" dirty="0">
              <a:effectLst/>
            </a:endParaRPr>
          </a:p>
          <a:p>
            <a:pPr algn="l">
              <a:buFont typeface="+mj-lt"/>
              <a:buAutoNum type="arabicPeriod"/>
            </a:pPr>
            <a:r>
              <a:rPr lang="en-US" sz="1800" b="0" i="0" dirty="0">
                <a:effectLst/>
              </a:rPr>
              <a:t>Overfitting: Polynomial regression models, particularly those with high degrees, are susceptible to overfitting, where the model fits the training data too closely and may not generalize well to unseen data.</a:t>
            </a:r>
          </a:p>
          <a:p>
            <a:pPr algn="l">
              <a:buFont typeface="+mj-lt"/>
              <a:buAutoNum type="arabicPeriod"/>
            </a:pPr>
            <a:endParaRPr lang="en-US" sz="1800" b="0" i="0" dirty="0">
              <a:effectLst/>
            </a:endParaRPr>
          </a:p>
          <a:p>
            <a:pPr algn="l"/>
            <a:r>
              <a:rPr lang="en-US" sz="1800" b="0" i="0" dirty="0">
                <a:effectLst/>
              </a:rPr>
              <a:t>Overall the model was the best fit model for this prediction</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A90F5-3A08-0EF4-1660-949490C294B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0EB10BC-58A9-A7BB-4142-AD5C3BE7EF1B}"/>
              </a:ext>
            </a:extLst>
          </p:cNvPr>
          <p:cNvSpPr txBox="1">
            <a:spLocks noGrp="1"/>
          </p:cNvSpPr>
          <p:nvPr>
            <p:ph type="title"/>
          </p:nvPr>
        </p:nvSpPr>
        <p:spPr>
          <a:xfrm>
            <a:off x="916938" y="352337"/>
            <a:ext cx="8227061" cy="689932"/>
          </a:xfrm>
          <a:prstGeom prst="rect">
            <a:avLst/>
          </a:prstGeom>
        </p:spPr>
        <p:txBody>
          <a:bodyPr vert="horz" wrap="square" lIns="0" tIns="12700" rIns="0" bIns="0" rtlCol="0">
            <a:spAutoFit/>
          </a:bodyPr>
          <a:lstStyle/>
          <a:p>
            <a:pPr marL="12700">
              <a:lnSpc>
                <a:spcPct val="100000"/>
              </a:lnSpc>
              <a:spcBef>
                <a:spcPts val="100"/>
              </a:spcBef>
            </a:pPr>
            <a:r>
              <a:rPr lang="en-US" sz="4400" b="0" i="0" spc="-55" dirty="0">
                <a:latin typeface="Calibri Light"/>
                <a:cs typeface="Calibri Light"/>
              </a:rPr>
              <a:t>RECOMMENDATIONS</a:t>
            </a:r>
            <a:endParaRPr sz="4400" dirty="0">
              <a:latin typeface="Calibri Light"/>
              <a:cs typeface="Calibri Light"/>
            </a:endParaRPr>
          </a:p>
        </p:txBody>
      </p:sp>
      <p:grpSp>
        <p:nvGrpSpPr>
          <p:cNvPr id="4" name="object 4">
            <a:extLst>
              <a:ext uri="{FF2B5EF4-FFF2-40B4-BE49-F238E27FC236}">
                <a16:creationId xmlns:a16="http://schemas.microsoft.com/office/drawing/2014/main" id="{3F83E478-5101-C2C3-B515-70FC65FD7D5B}"/>
              </a:ext>
            </a:extLst>
          </p:cNvPr>
          <p:cNvGrpSpPr/>
          <p:nvPr/>
        </p:nvGrpSpPr>
        <p:grpSpPr>
          <a:xfrm>
            <a:off x="8153400" y="752253"/>
            <a:ext cx="4038600" cy="5403850"/>
            <a:chOff x="6993637" y="799490"/>
            <a:chExt cx="5122545" cy="5403850"/>
          </a:xfrm>
        </p:grpSpPr>
        <p:pic>
          <p:nvPicPr>
            <p:cNvPr id="5" name="object 5">
              <a:extLst>
                <a:ext uri="{FF2B5EF4-FFF2-40B4-BE49-F238E27FC236}">
                  <a16:creationId xmlns:a16="http://schemas.microsoft.com/office/drawing/2014/main" id="{A7169DBA-5E29-1B2D-5DDA-013B7BD8069E}"/>
                </a:ext>
              </a:extLst>
            </p:cNvPr>
            <p:cNvPicPr/>
            <p:nvPr/>
          </p:nvPicPr>
          <p:blipFill>
            <a:blip r:embed="rId3" cstate="print"/>
            <a:stretch>
              <a:fillRect/>
            </a:stretch>
          </p:blipFill>
          <p:spPr>
            <a:xfrm>
              <a:off x="6993637" y="799490"/>
              <a:ext cx="5122162" cy="5118097"/>
            </a:xfrm>
            <a:prstGeom prst="rect">
              <a:avLst/>
            </a:prstGeom>
          </p:spPr>
        </p:pic>
        <p:sp>
          <p:nvSpPr>
            <p:cNvPr id="6" name="object 6">
              <a:extLst>
                <a:ext uri="{FF2B5EF4-FFF2-40B4-BE49-F238E27FC236}">
                  <a16:creationId xmlns:a16="http://schemas.microsoft.com/office/drawing/2014/main" id="{B8AE7D11-4483-05C8-F585-656E588FD3B3}"/>
                </a:ext>
              </a:extLst>
            </p:cNvPr>
            <p:cNvSpPr/>
            <p:nvPr/>
          </p:nvSpPr>
          <p:spPr>
            <a:xfrm>
              <a:off x="9323572" y="4280879"/>
              <a:ext cx="2272030" cy="1858645"/>
            </a:xfrm>
            <a:custGeom>
              <a:avLst/>
              <a:gdLst/>
              <a:ahLst/>
              <a:cxnLst/>
              <a:rect l="l" t="t" r="r" b="b"/>
              <a:pathLst>
                <a:path w="2272029" h="1858645">
                  <a:moveTo>
                    <a:pt x="0" y="1858581"/>
                  </a:moveTo>
                  <a:lnTo>
                    <a:pt x="49262" y="1852214"/>
                  </a:lnTo>
                  <a:lnTo>
                    <a:pt x="98269" y="1844979"/>
                  </a:lnTo>
                  <a:lnTo>
                    <a:pt x="147012" y="1836882"/>
                  </a:lnTo>
                  <a:lnTo>
                    <a:pt x="195483" y="1827932"/>
                  </a:lnTo>
                  <a:lnTo>
                    <a:pt x="243671" y="1818134"/>
                  </a:lnTo>
                  <a:lnTo>
                    <a:pt x="291570" y="1807496"/>
                  </a:lnTo>
                  <a:lnTo>
                    <a:pt x="339169" y="1796025"/>
                  </a:lnTo>
                  <a:lnTo>
                    <a:pt x="386460" y="1783730"/>
                  </a:lnTo>
                  <a:lnTo>
                    <a:pt x="433434" y="1770616"/>
                  </a:lnTo>
                  <a:lnTo>
                    <a:pt x="480083" y="1756690"/>
                  </a:lnTo>
                  <a:lnTo>
                    <a:pt x="526397" y="1741962"/>
                  </a:lnTo>
                  <a:lnTo>
                    <a:pt x="572368" y="1726436"/>
                  </a:lnTo>
                  <a:lnTo>
                    <a:pt x="617987" y="1710121"/>
                  </a:lnTo>
                  <a:lnTo>
                    <a:pt x="663245" y="1693024"/>
                  </a:lnTo>
                  <a:lnTo>
                    <a:pt x="708133" y="1675152"/>
                  </a:lnTo>
                  <a:lnTo>
                    <a:pt x="752643" y="1656512"/>
                  </a:lnTo>
                  <a:lnTo>
                    <a:pt x="796766" y="1637111"/>
                  </a:lnTo>
                  <a:lnTo>
                    <a:pt x="840493" y="1616957"/>
                  </a:lnTo>
                  <a:lnTo>
                    <a:pt x="883815" y="1596057"/>
                  </a:lnTo>
                  <a:lnTo>
                    <a:pt x="926723" y="1574418"/>
                  </a:lnTo>
                  <a:lnTo>
                    <a:pt x="969209" y="1552047"/>
                  </a:lnTo>
                  <a:lnTo>
                    <a:pt x="1011263" y="1528951"/>
                  </a:lnTo>
                  <a:lnTo>
                    <a:pt x="1052878" y="1505138"/>
                  </a:lnTo>
                  <a:lnTo>
                    <a:pt x="1094044" y="1480615"/>
                  </a:lnTo>
                  <a:lnTo>
                    <a:pt x="1134752" y="1455389"/>
                  </a:lnTo>
                  <a:lnTo>
                    <a:pt x="1174993" y="1429467"/>
                  </a:lnTo>
                  <a:lnTo>
                    <a:pt x="1214760" y="1402856"/>
                  </a:lnTo>
                  <a:lnTo>
                    <a:pt x="1254042" y="1375565"/>
                  </a:lnTo>
                  <a:lnTo>
                    <a:pt x="1292831" y="1347598"/>
                  </a:lnTo>
                  <a:lnTo>
                    <a:pt x="1331119" y="1318965"/>
                  </a:lnTo>
                  <a:lnTo>
                    <a:pt x="1368897" y="1289672"/>
                  </a:lnTo>
                  <a:lnTo>
                    <a:pt x="1406155" y="1259727"/>
                  </a:lnTo>
                  <a:lnTo>
                    <a:pt x="1442885" y="1229136"/>
                  </a:lnTo>
                  <a:lnTo>
                    <a:pt x="1479078" y="1197907"/>
                  </a:lnTo>
                  <a:lnTo>
                    <a:pt x="1514725" y="1166047"/>
                  </a:lnTo>
                  <a:lnTo>
                    <a:pt x="1549819" y="1133563"/>
                  </a:lnTo>
                  <a:lnTo>
                    <a:pt x="1584348" y="1100462"/>
                  </a:lnTo>
                  <a:lnTo>
                    <a:pt x="1618306" y="1066753"/>
                  </a:lnTo>
                  <a:lnTo>
                    <a:pt x="1651683" y="1032441"/>
                  </a:lnTo>
                  <a:lnTo>
                    <a:pt x="1684470" y="997534"/>
                  </a:lnTo>
                  <a:lnTo>
                    <a:pt x="1716659" y="962039"/>
                  </a:lnTo>
                  <a:lnTo>
                    <a:pt x="1748241" y="925964"/>
                  </a:lnTo>
                  <a:lnTo>
                    <a:pt x="1779206" y="889315"/>
                  </a:lnTo>
                  <a:lnTo>
                    <a:pt x="1809547" y="852100"/>
                  </a:lnTo>
                  <a:lnTo>
                    <a:pt x="1839254" y="814327"/>
                  </a:lnTo>
                  <a:lnTo>
                    <a:pt x="1868318" y="776001"/>
                  </a:lnTo>
                  <a:lnTo>
                    <a:pt x="1896732" y="737131"/>
                  </a:lnTo>
                  <a:lnTo>
                    <a:pt x="1924485" y="697723"/>
                  </a:lnTo>
                  <a:lnTo>
                    <a:pt x="1951569" y="657786"/>
                  </a:lnTo>
                  <a:lnTo>
                    <a:pt x="1977976" y="617325"/>
                  </a:lnTo>
                  <a:lnTo>
                    <a:pt x="2003696" y="576349"/>
                  </a:lnTo>
                  <a:lnTo>
                    <a:pt x="2028721" y="534864"/>
                  </a:lnTo>
                  <a:lnTo>
                    <a:pt x="2053042" y="492878"/>
                  </a:lnTo>
                  <a:lnTo>
                    <a:pt x="2076649" y="450397"/>
                  </a:lnTo>
                  <a:lnTo>
                    <a:pt x="2099536" y="407430"/>
                  </a:lnTo>
                  <a:lnTo>
                    <a:pt x="2121692" y="363983"/>
                  </a:lnTo>
                  <a:lnTo>
                    <a:pt x="2143108" y="320063"/>
                  </a:lnTo>
                  <a:lnTo>
                    <a:pt x="2163777" y="275678"/>
                  </a:lnTo>
                  <a:lnTo>
                    <a:pt x="2183688" y="230835"/>
                  </a:lnTo>
                  <a:lnTo>
                    <a:pt x="2202834" y="185541"/>
                  </a:lnTo>
                  <a:lnTo>
                    <a:pt x="2221206" y="139803"/>
                  </a:lnTo>
                  <a:lnTo>
                    <a:pt x="2238794" y="93629"/>
                  </a:lnTo>
                  <a:lnTo>
                    <a:pt x="2255590" y="47025"/>
                  </a:lnTo>
                  <a:lnTo>
                    <a:pt x="2271585" y="0"/>
                  </a:lnTo>
                </a:path>
              </a:pathLst>
            </a:custGeom>
            <a:ln w="126999">
              <a:solidFill>
                <a:srgbClr val="7B5FC5"/>
              </a:solidFill>
              <a:prstDash val="lgDash"/>
            </a:ln>
          </p:spPr>
          <p:txBody>
            <a:bodyPr wrap="square" lIns="0" tIns="0" rIns="0" bIns="0" rtlCol="0"/>
            <a:lstStyle/>
            <a:p>
              <a:endParaRPr/>
            </a:p>
          </p:txBody>
        </p:sp>
        <p:sp>
          <p:nvSpPr>
            <p:cNvPr id="7" name="object 7">
              <a:extLst>
                <a:ext uri="{FF2B5EF4-FFF2-40B4-BE49-F238E27FC236}">
                  <a16:creationId xmlns:a16="http://schemas.microsoft.com/office/drawing/2014/main" id="{600E01B6-45D9-D9DE-0444-C829FFA0D90E}"/>
                </a:ext>
              </a:extLst>
            </p:cNvPr>
            <p:cNvSpPr/>
            <p:nvPr/>
          </p:nvSpPr>
          <p:spPr>
            <a:xfrm>
              <a:off x="10248900" y="920495"/>
              <a:ext cx="791210" cy="769620"/>
            </a:xfrm>
            <a:custGeom>
              <a:avLst/>
              <a:gdLst/>
              <a:ahLst/>
              <a:cxnLst/>
              <a:rect l="l" t="t" r="r" b="b"/>
              <a:pathLst>
                <a:path w="791209" h="769619">
                  <a:moveTo>
                    <a:pt x="395478" y="0"/>
                  </a:moveTo>
                  <a:lnTo>
                    <a:pt x="345870" y="2998"/>
                  </a:lnTo>
                  <a:lnTo>
                    <a:pt x="298101" y="11752"/>
                  </a:lnTo>
                  <a:lnTo>
                    <a:pt x="252542" y="25902"/>
                  </a:lnTo>
                  <a:lnTo>
                    <a:pt x="209562" y="45087"/>
                  </a:lnTo>
                  <a:lnTo>
                    <a:pt x="169533" y="68945"/>
                  </a:lnTo>
                  <a:lnTo>
                    <a:pt x="132826" y="97118"/>
                  </a:lnTo>
                  <a:lnTo>
                    <a:pt x="99810" y="129243"/>
                  </a:lnTo>
                  <a:lnTo>
                    <a:pt x="70856" y="164961"/>
                  </a:lnTo>
                  <a:lnTo>
                    <a:pt x="46336" y="203910"/>
                  </a:lnTo>
                  <a:lnTo>
                    <a:pt x="26620" y="245730"/>
                  </a:lnTo>
                  <a:lnTo>
                    <a:pt x="12078" y="290060"/>
                  </a:lnTo>
                  <a:lnTo>
                    <a:pt x="3081" y="336540"/>
                  </a:lnTo>
                  <a:lnTo>
                    <a:pt x="0" y="384810"/>
                  </a:lnTo>
                  <a:lnTo>
                    <a:pt x="3081" y="433079"/>
                  </a:lnTo>
                  <a:lnTo>
                    <a:pt x="12078" y="479559"/>
                  </a:lnTo>
                  <a:lnTo>
                    <a:pt x="26620" y="523889"/>
                  </a:lnTo>
                  <a:lnTo>
                    <a:pt x="46336" y="565709"/>
                  </a:lnTo>
                  <a:lnTo>
                    <a:pt x="70856" y="604658"/>
                  </a:lnTo>
                  <a:lnTo>
                    <a:pt x="99810" y="640376"/>
                  </a:lnTo>
                  <a:lnTo>
                    <a:pt x="132826" y="672501"/>
                  </a:lnTo>
                  <a:lnTo>
                    <a:pt x="169533" y="700674"/>
                  </a:lnTo>
                  <a:lnTo>
                    <a:pt x="209562" y="724532"/>
                  </a:lnTo>
                  <a:lnTo>
                    <a:pt x="252542" y="743717"/>
                  </a:lnTo>
                  <a:lnTo>
                    <a:pt x="298101" y="757867"/>
                  </a:lnTo>
                  <a:lnTo>
                    <a:pt x="345870" y="766621"/>
                  </a:lnTo>
                  <a:lnTo>
                    <a:pt x="395478" y="769620"/>
                  </a:lnTo>
                  <a:lnTo>
                    <a:pt x="445085" y="766621"/>
                  </a:lnTo>
                  <a:lnTo>
                    <a:pt x="492854" y="757867"/>
                  </a:lnTo>
                  <a:lnTo>
                    <a:pt x="538413" y="743717"/>
                  </a:lnTo>
                  <a:lnTo>
                    <a:pt x="581393" y="724532"/>
                  </a:lnTo>
                  <a:lnTo>
                    <a:pt x="621422" y="700674"/>
                  </a:lnTo>
                  <a:lnTo>
                    <a:pt x="658129" y="672501"/>
                  </a:lnTo>
                  <a:lnTo>
                    <a:pt x="691145" y="640376"/>
                  </a:lnTo>
                  <a:lnTo>
                    <a:pt x="720099" y="604658"/>
                  </a:lnTo>
                  <a:lnTo>
                    <a:pt x="744619" y="565709"/>
                  </a:lnTo>
                  <a:lnTo>
                    <a:pt x="764335" y="523889"/>
                  </a:lnTo>
                  <a:lnTo>
                    <a:pt x="778877" y="479559"/>
                  </a:lnTo>
                  <a:lnTo>
                    <a:pt x="787874" y="433079"/>
                  </a:lnTo>
                  <a:lnTo>
                    <a:pt x="790956" y="384810"/>
                  </a:lnTo>
                  <a:lnTo>
                    <a:pt x="787874" y="336540"/>
                  </a:lnTo>
                  <a:lnTo>
                    <a:pt x="778877" y="290060"/>
                  </a:lnTo>
                  <a:lnTo>
                    <a:pt x="764335" y="245730"/>
                  </a:lnTo>
                  <a:lnTo>
                    <a:pt x="744619" y="203910"/>
                  </a:lnTo>
                  <a:lnTo>
                    <a:pt x="720099" y="164961"/>
                  </a:lnTo>
                  <a:lnTo>
                    <a:pt x="691145" y="129243"/>
                  </a:lnTo>
                  <a:lnTo>
                    <a:pt x="658129" y="97118"/>
                  </a:lnTo>
                  <a:lnTo>
                    <a:pt x="621422" y="68945"/>
                  </a:lnTo>
                  <a:lnTo>
                    <a:pt x="581393" y="45087"/>
                  </a:lnTo>
                  <a:lnTo>
                    <a:pt x="538413" y="25902"/>
                  </a:lnTo>
                  <a:lnTo>
                    <a:pt x="492854" y="11752"/>
                  </a:lnTo>
                  <a:lnTo>
                    <a:pt x="445085" y="2998"/>
                  </a:lnTo>
                  <a:lnTo>
                    <a:pt x="395478" y="0"/>
                  </a:lnTo>
                  <a:close/>
                </a:path>
              </a:pathLst>
            </a:custGeom>
            <a:solidFill>
              <a:srgbClr val="96BD48"/>
            </a:solidFill>
          </p:spPr>
          <p:txBody>
            <a:bodyPr wrap="square" lIns="0" tIns="0" rIns="0" bIns="0" rtlCol="0"/>
            <a:lstStyle/>
            <a:p>
              <a:endParaRPr/>
            </a:p>
          </p:txBody>
        </p:sp>
      </p:grpSp>
      <p:sp>
        <p:nvSpPr>
          <p:cNvPr id="9" name="Rectangle 2">
            <a:extLst>
              <a:ext uri="{FF2B5EF4-FFF2-40B4-BE49-F238E27FC236}">
                <a16:creationId xmlns:a16="http://schemas.microsoft.com/office/drawing/2014/main" id="{249ED399-C6BA-B2BF-4908-D6B7B67C9122}"/>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225AFE12-B83E-9D47-1FD9-174C8EA573D7}"/>
              </a:ext>
            </a:extLst>
          </p:cNvPr>
          <p:cNvSpPr>
            <a:spLocks noChangeArrowheads="1"/>
          </p:cNvSpPr>
          <p:nvPr/>
        </p:nvSpPr>
        <p:spPr bwMode="auto">
          <a:xfrm>
            <a:off x="0" y="15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4CDF5592-C1DE-3590-FABD-A236BC23A6E3}"/>
              </a:ext>
            </a:extLst>
          </p:cNvPr>
          <p:cNvSpPr txBox="1"/>
          <p:nvPr/>
        </p:nvSpPr>
        <p:spPr>
          <a:xfrm>
            <a:off x="480117" y="1378730"/>
            <a:ext cx="7444683" cy="5632311"/>
          </a:xfrm>
          <a:prstGeom prst="rect">
            <a:avLst/>
          </a:prstGeom>
          <a:noFill/>
        </p:spPr>
        <p:txBody>
          <a:bodyPr wrap="square" rtlCol="0">
            <a:spAutoFit/>
          </a:bodyPr>
          <a:lstStyle/>
          <a:p>
            <a:pPr algn="l">
              <a:buFont typeface="+mj-lt"/>
              <a:buAutoNum type="arabicPeriod"/>
            </a:pPr>
            <a:r>
              <a:rPr lang="en-US" b="0" i="0" dirty="0">
                <a:effectLst/>
              </a:rPr>
              <a:t>Feature Enrichment: Enhance the dataset with additional property-based characteristics like property to amenities and architectural style to provide a more comprehensive understanding of factors influencing house prices.</a:t>
            </a:r>
          </a:p>
          <a:p>
            <a:pPr marL="342900" indent="-342900" algn="l">
              <a:buFont typeface="+mj-lt"/>
              <a:buAutoNum type="arabicPeriod"/>
            </a:pPr>
            <a:endParaRPr lang="en-US" b="0" i="0" dirty="0">
              <a:effectLst/>
            </a:endParaRPr>
          </a:p>
          <a:p>
            <a:pPr algn="l">
              <a:buFont typeface="+mj-lt"/>
              <a:buAutoNum type="arabicPeriod"/>
            </a:pPr>
            <a:r>
              <a:rPr lang="en-US" b="0" i="0" dirty="0">
                <a:effectLst/>
              </a:rPr>
              <a:t>Multicollinearity Management: Address multicollinearity by employing techniques such as feature selection, principal component analysis (PCA), or regularization methods like ridge regression or Lasso regression to prioritize important predictors and stabilize the model's interpretability.</a:t>
            </a:r>
          </a:p>
          <a:p>
            <a:pPr marL="342900" indent="-342900" algn="l">
              <a:buFont typeface="+mj-lt"/>
              <a:buAutoNum type="arabicPeriod"/>
            </a:pPr>
            <a:endParaRPr lang="en-US" b="0" i="0" dirty="0">
              <a:effectLst/>
            </a:endParaRPr>
          </a:p>
          <a:p>
            <a:pPr algn="l">
              <a:buFont typeface="+mj-lt"/>
              <a:buAutoNum type="arabicPeriod"/>
            </a:pPr>
            <a:r>
              <a:rPr lang="en-US" b="0" i="0" dirty="0">
                <a:effectLst/>
              </a:rPr>
              <a:t>Assumption Validation: Before using polynomial regression, verify the linearity assumption between predictors and the target variable. If non-linearity is observed, explore alternative regression techniques like generalized additive models (GAMs) or spline regression for better capturing complex relationships.</a:t>
            </a:r>
          </a:p>
          <a:p>
            <a:pPr marL="342900" indent="-342900" algn="l">
              <a:buFont typeface="+mj-lt"/>
              <a:buAutoNum type="arabicPeriod"/>
            </a:pPr>
            <a:endParaRPr lang="en-US" b="0" i="0" dirty="0">
              <a:effectLst/>
            </a:endParaRPr>
          </a:p>
          <a:p>
            <a:pPr algn="l">
              <a:buFont typeface="+mj-lt"/>
              <a:buAutoNum type="arabicPeriod"/>
            </a:pPr>
            <a:r>
              <a:rPr lang="en-US" b="0" i="0" dirty="0">
                <a:effectLst/>
              </a:rPr>
              <a:t>Overfitting Prevention: Prevent overfitting by balancing model complexity and generalizability through techniques such as cross-validation, regularization, or model selection criteria. Consider collecting more data or using bootstrapping to improve robustness and reduce noise in the model.</a:t>
            </a:r>
          </a:p>
          <a:p>
            <a:endParaRPr lang="en-US" dirty="0"/>
          </a:p>
        </p:txBody>
      </p:sp>
    </p:spTree>
    <p:extLst>
      <p:ext uri="{BB962C8B-B14F-4D97-AF65-F5344CB8AC3E}">
        <p14:creationId xmlns:p14="http://schemas.microsoft.com/office/powerpoint/2010/main" val="2786295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27396" y="422438"/>
            <a:ext cx="6559804" cy="1321516"/>
          </a:xfrm>
          <a:prstGeom prst="rect">
            <a:avLst/>
          </a:prstGeom>
        </p:spPr>
        <p:txBody>
          <a:bodyPr vert="horz" wrap="square" lIns="0" tIns="89535" rIns="0" bIns="0" rtlCol="0">
            <a:spAutoFit/>
          </a:bodyPr>
          <a:lstStyle/>
          <a:p>
            <a:pPr marL="12700" marR="5080">
              <a:lnSpc>
                <a:spcPts val="4750"/>
              </a:lnSpc>
              <a:spcBef>
                <a:spcPts val="705"/>
              </a:spcBef>
            </a:pPr>
            <a:r>
              <a:rPr sz="4400" i="0" spc="-80" dirty="0">
                <a:latin typeface="Calibri Light"/>
                <a:cs typeface="Calibri Light"/>
              </a:rPr>
              <a:t>RECOMMENDATIONS</a:t>
            </a:r>
            <a:r>
              <a:rPr lang="en-US" sz="4400" i="0" spc="-80" dirty="0">
                <a:latin typeface="Calibri Light"/>
                <a:cs typeface="Calibri Light"/>
              </a:rPr>
              <a:t> TO THE STAKEHOLDERS</a:t>
            </a:r>
            <a:endParaRPr sz="4400" dirty="0">
              <a:latin typeface="Calibri Light"/>
              <a:cs typeface="Calibri Light"/>
            </a:endParaRPr>
          </a:p>
        </p:txBody>
      </p:sp>
      <p:grpSp>
        <p:nvGrpSpPr>
          <p:cNvPr id="3" name="object 3"/>
          <p:cNvGrpSpPr/>
          <p:nvPr/>
        </p:nvGrpSpPr>
        <p:grpSpPr>
          <a:xfrm>
            <a:off x="-5" y="717804"/>
            <a:ext cx="4904740" cy="6140450"/>
            <a:chOff x="-5" y="717804"/>
            <a:chExt cx="4904740" cy="6140450"/>
          </a:xfrm>
        </p:grpSpPr>
        <p:sp>
          <p:nvSpPr>
            <p:cNvPr id="4" name="object 4"/>
            <p:cNvSpPr/>
            <p:nvPr/>
          </p:nvSpPr>
          <p:spPr>
            <a:xfrm>
              <a:off x="-5" y="5486400"/>
              <a:ext cx="2673350" cy="1371600"/>
            </a:xfrm>
            <a:custGeom>
              <a:avLst/>
              <a:gdLst/>
              <a:ahLst/>
              <a:cxnLst/>
              <a:rect l="l" t="t" r="r" b="b"/>
              <a:pathLst>
                <a:path w="2673350" h="1371600">
                  <a:moveTo>
                    <a:pt x="951217" y="0"/>
                  </a:moveTo>
                  <a:lnTo>
                    <a:pt x="897557" y="798"/>
                  </a:lnTo>
                  <a:lnTo>
                    <a:pt x="844295" y="3179"/>
                  </a:lnTo>
                  <a:lnTo>
                    <a:pt x="791453" y="7120"/>
                  </a:lnTo>
                  <a:lnTo>
                    <a:pt x="739053" y="12598"/>
                  </a:lnTo>
                  <a:lnTo>
                    <a:pt x="687119" y="19590"/>
                  </a:lnTo>
                  <a:lnTo>
                    <a:pt x="635673" y="28074"/>
                  </a:lnTo>
                  <a:lnTo>
                    <a:pt x="584738" y="38027"/>
                  </a:lnTo>
                  <a:lnTo>
                    <a:pt x="534335" y="49427"/>
                  </a:lnTo>
                  <a:lnTo>
                    <a:pt x="484488" y="62250"/>
                  </a:lnTo>
                  <a:lnTo>
                    <a:pt x="435220" y="76475"/>
                  </a:lnTo>
                  <a:lnTo>
                    <a:pt x="386552" y="92079"/>
                  </a:lnTo>
                  <a:lnTo>
                    <a:pt x="338508" y="109038"/>
                  </a:lnTo>
                  <a:lnTo>
                    <a:pt x="291111" y="127331"/>
                  </a:lnTo>
                  <a:lnTo>
                    <a:pt x="244381" y="146935"/>
                  </a:lnTo>
                  <a:lnTo>
                    <a:pt x="198344" y="167827"/>
                  </a:lnTo>
                  <a:lnTo>
                    <a:pt x="153020" y="189985"/>
                  </a:lnTo>
                  <a:lnTo>
                    <a:pt x="108432" y="213385"/>
                  </a:lnTo>
                  <a:lnTo>
                    <a:pt x="0" y="279247"/>
                  </a:lnTo>
                  <a:lnTo>
                    <a:pt x="0" y="1371600"/>
                  </a:lnTo>
                  <a:lnTo>
                    <a:pt x="2673096" y="1371600"/>
                  </a:lnTo>
                  <a:lnTo>
                    <a:pt x="2639834" y="1242212"/>
                  </a:lnTo>
                  <a:lnTo>
                    <a:pt x="2624940" y="1196546"/>
                  </a:lnTo>
                  <a:lnTo>
                    <a:pt x="2608850" y="1151435"/>
                  </a:lnTo>
                  <a:lnTo>
                    <a:pt x="2591582" y="1106897"/>
                  </a:lnTo>
                  <a:lnTo>
                    <a:pt x="2573155" y="1062950"/>
                  </a:lnTo>
                  <a:lnTo>
                    <a:pt x="2553587" y="1019614"/>
                  </a:lnTo>
                  <a:lnTo>
                    <a:pt x="2532899" y="976908"/>
                  </a:lnTo>
                  <a:lnTo>
                    <a:pt x="2511107" y="934850"/>
                  </a:lnTo>
                  <a:lnTo>
                    <a:pt x="2488232" y="893459"/>
                  </a:lnTo>
                  <a:lnTo>
                    <a:pt x="2464292" y="852754"/>
                  </a:lnTo>
                  <a:lnTo>
                    <a:pt x="2439305" y="812754"/>
                  </a:lnTo>
                  <a:lnTo>
                    <a:pt x="2413292" y="773477"/>
                  </a:lnTo>
                  <a:lnTo>
                    <a:pt x="2386269" y="734942"/>
                  </a:lnTo>
                  <a:lnTo>
                    <a:pt x="2358257" y="697169"/>
                  </a:lnTo>
                  <a:lnTo>
                    <a:pt x="2329274" y="660175"/>
                  </a:lnTo>
                  <a:lnTo>
                    <a:pt x="2299339" y="623980"/>
                  </a:lnTo>
                  <a:lnTo>
                    <a:pt x="2268471" y="588603"/>
                  </a:lnTo>
                  <a:lnTo>
                    <a:pt x="2236687" y="554062"/>
                  </a:lnTo>
                  <a:lnTo>
                    <a:pt x="2204009" y="520376"/>
                  </a:lnTo>
                  <a:lnTo>
                    <a:pt x="2170453" y="487564"/>
                  </a:lnTo>
                  <a:lnTo>
                    <a:pt x="2136039" y="455645"/>
                  </a:lnTo>
                  <a:lnTo>
                    <a:pt x="2100786" y="424637"/>
                  </a:lnTo>
                  <a:lnTo>
                    <a:pt x="2064712" y="394560"/>
                  </a:lnTo>
                  <a:lnTo>
                    <a:pt x="2027837" y="365431"/>
                  </a:lnTo>
                  <a:lnTo>
                    <a:pt x="1990179" y="337271"/>
                  </a:lnTo>
                  <a:lnTo>
                    <a:pt x="1951756" y="310098"/>
                  </a:lnTo>
                  <a:lnTo>
                    <a:pt x="1912589" y="283930"/>
                  </a:lnTo>
                  <a:lnTo>
                    <a:pt x="1872695" y="258787"/>
                  </a:lnTo>
                  <a:lnTo>
                    <a:pt x="1832093" y="234686"/>
                  </a:lnTo>
                  <a:lnTo>
                    <a:pt x="1790803" y="211648"/>
                  </a:lnTo>
                  <a:lnTo>
                    <a:pt x="1748842" y="189691"/>
                  </a:lnTo>
                  <a:lnTo>
                    <a:pt x="1706230" y="168833"/>
                  </a:lnTo>
                  <a:lnTo>
                    <a:pt x="1662986" y="149093"/>
                  </a:lnTo>
                  <a:lnTo>
                    <a:pt x="1619128" y="130491"/>
                  </a:lnTo>
                  <a:lnTo>
                    <a:pt x="1574675" y="113045"/>
                  </a:lnTo>
                  <a:lnTo>
                    <a:pt x="1529646" y="96774"/>
                  </a:lnTo>
                  <a:lnTo>
                    <a:pt x="1484060" y="81696"/>
                  </a:lnTo>
                  <a:lnTo>
                    <a:pt x="1437936" y="67831"/>
                  </a:lnTo>
                  <a:lnTo>
                    <a:pt x="1391292" y="55197"/>
                  </a:lnTo>
                  <a:lnTo>
                    <a:pt x="1344147" y="43813"/>
                  </a:lnTo>
                  <a:lnTo>
                    <a:pt x="1296520" y="33697"/>
                  </a:lnTo>
                  <a:lnTo>
                    <a:pt x="1248430" y="24870"/>
                  </a:lnTo>
                  <a:lnTo>
                    <a:pt x="1199896" y="17349"/>
                  </a:lnTo>
                  <a:lnTo>
                    <a:pt x="1150936" y="11153"/>
                  </a:lnTo>
                  <a:lnTo>
                    <a:pt x="1101569" y="6302"/>
                  </a:lnTo>
                  <a:lnTo>
                    <a:pt x="1051815" y="2813"/>
                  </a:lnTo>
                  <a:lnTo>
                    <a:pt x="1001691" y="706"/>
                  </a:lnTo>
                  <a:lnTo>
                    <a:pt x="951217" y="0"/>
                  </a:lnTo>
                  <a:close/>
                </a:path>
              </a:pathLst>
            </a:custGeom>
            <a:solidFill>
              <a:srgbClr val="7B5FC5"/>
            </a:solidFill>
          </p:spPr>
          <p:txBody>
            <a:bodyPr wrap="square" lIns="0" tIns="0" rIns="0" bIns="0" rtlCol="0"/>
            <a:lstStyle/>
            <a:p>
              <a:endParaRPr/>
            </a:p>
          </p:txBody>
        </p:sp>
        <p:pic>
          <p:nvPicPr>
            <p:cNvPr id="5" name="object 5"/>
            <p:cNvPicPr/>
            <p:nvPr/>
          </p:nvPicPr>
          <p:blipFill>
            <a:blip r:embed="rId2" cstate="print"/>
            <a:stretch>
              <a:fillRect/>
            </a:stretch>
          </p:blipFill>
          <p:spPr>
            <a:xfrm>
              <a:off x="126491" y="717804"/>
              <a:ext cx="4777740" cy="4764023"/>
            </a:xfrm>
            <a:prstGeom prst="rect">
              <a:avLst/>
            </a:prstGeom>
          </p:spPr>
        </p:pic>
      </p:grpSp>
      <p:grpSp>
        <p:nvGrpSpPr>
          <p:cNvPr id="6" name="object 6"/>
          <p:cNvGrpSpPr/>
          <p:nvPr/>
        </p:nvGrpSpPr>
        <p:grpSpPr>
          <a:xfrm>
            <a:off x="5498338" y="2137920"/>
            <a:ext cx="5567680" cy="572135"/>
            <a:chOff x="5498338" y="2137920"/>
            <a:chExt cx="5567680" cy="572135"/>
          </a:xfrm>
        </p:grpSpPr>
        <p:sp>
          <p:nvSpPr>
            <p:cNvPr id="7" name="object 7"/>
            <p:cNvSpPr/>
            <p:nvPr/>
          </p:nvSpPr>
          <p:spPr>
            <a:xfrm>
              <a:off x="5504688" y="2350007"/>
              <a:ext cx="5554980" cy="353695"/>
            </a:xfrm>
            <a:custGeom>
              <a:avLst/>
              <a:gdLst/>
              <a:ahLst/>
              <a:cxnLst/>
              <a:rect l="l" t="t" r="r" b="b"/>
              <a:pathLst>
                <a:path w="5554980" h="353694">
                  <a:moveTo>
                    <a:pt x="0" y="0"/>
                  </a:moveTo>
                  <a:lnTo>
                    <a:pt x="5554979" y="0"/>
                  </a:lnTo>
                  <a:lnTo>
                    <a:pt x="5554979" y="353567"/>
                  </a:lnTo>
                  <a:lnTo>
                    <a:pt x="0" y="353567"/>
                  </a:lnTo>
                  <a:lnTo>
                    <a:pt x="0" y="0"/>
                  </a:lnTo>
                  <a:close/>
                </a:path>
              </a:pathLst>
            </a:custGeom>
            <a:ln w="12700">
              <a:solidFill>
                <a:srgbClr val="3C9CCC"/>
              </a:solidFill>
            </a:ln>
          </p:spPr>
          <p:txBody>
            <a:bodyPr wrap="square" lIns="0" tIns="0" rIns="0" bIns="0" rtlCol="0"/>
            <a:lstStyle/>
            <a:p>
              <a:endParaRPr/>
            </a:p>
          </p:txBody>
        </p:sp>
        <p:sp>
          <p:nvSpPr>
            <p:cNvPr id="8" name="object 8"/>
            <p:cNvSpPr/>
            <p:nvPr/>
          </p:nvSpPr>
          <p:spPr>
            <a:xfrm>
              <a:off x="5782056" y="2144270"/>
              <a:ext cx="3889375" cy="413384"/>
            </a:xfrm>
            <a:custGeom>
              <a:avLst/>
              <a:gdLst/>
              <a:ahLst/>
              <a:cxnLst/>
              <a:rect l="l" t="t" r="r" b="b"/>
              <a:pathLst>
                <a:path w="3889375" h="413385">
                  <a:moveTo>
                    <a:pt x="3820414" y="0"/>
                  </a:moveTo>
                  <a:lnTo>
                    <a:pt x="68834" y="0"/>
                  </a:lnTo>
                  <a:lnTo>
                    <a:pt x="42042" y="5410"/>
                  </a:lnTo>
                  <a:lnTo>
                    <a:pt x="20162" y="20162"/>
                  </a:lnTo>
                  <a:lnTo>
                    <a:pt x="5410" y="42042"/>
                  </a:lnTo>
                  <a:lnTo>
                    <a:pt x="0" y="68834"/>
                  </a:lnTo>
                  <a:lnTo>
                    <a:pt x="0" y="344170"/>
                  </a:lnTo>
                  <a:lnTo>
                    <a:pt x="5410" y="370961"/>
                  </a:lnTo>
                  <a:lnTo>
                    <a:pt x="20162" y="392841"/>
                  </a:lnTo>
                  <a:lnTo>
                    <a:pt x="42042" y="407593"/>
                  </a:lnTo>
                  <a:lnTo>
                    <a:pt x="68834" y="413004"/>
                  </a:lnTo>
                  <a:lnTo>
                    <a:pt x="3820414" y="413004"/>
                  </a:lnTo>
                  <a:lnTo>
                    <a:pt x="3847205" y="407593"/>
                  </a:lnTo>
                  <a:lnTo>
                    <a:pt x="3869085" y="392841"/>
                  </a:lnTo>
                  <a:lnTo>
                    <a:pt x="3883837" y="370961"/>
                  </a:lnTo>
                  <a:lnTo>
                    <a:pt x="3889248" y="344170"/>
                  </a:lnTo>
                  <a:lnTo>
                    <a:pt x="3889248" y="68834"/>
                  </a:lnTo>
                  <a:lnTo>
                    <a:pt x="3883837" y="42042"/>
                  </a:lnTo>
                  <a:lnTo>
                    <a:pt x="3869085" y="20162"/>
                  </a:lnTo>
                  <a:lnTo>
                    <a:pt x="3847205" y="5410"/>
                  </a:lnTo>
                  <a:lnTo>
                    <a:pt x="3820414" y="0"/>
                  </a:lnTo>
                  <a:close/>
                </a:path>
              </a:pathLst>
            </a:custGeom>
            <a:solidFill>
              <a:srgbClr val="3C9CCC"/>
            </a:solidFill>
          </p:spPr>
          <p:txBody>
            <a:bodyPr wrap="square" lIns="0" tIns="0" rIns="0" bIns="0" rtlCol="0"/>
            <a:lstStyle/>
            <a:p>
              <a:endParaRPr/>
            </a:p>
          </p:txBody>
        </p:sp>
        <p:sp>
          <p:nvSpPr>
            <p:cNvPr id="9" name="object 9"/>
            <p:cNvSpPr/>
            <p:nvPr/>
          </p:nvSpPr>
          <p:spPr>
            <a:xfrm>
              <a:off x="5782056" y="2144270"/>
              <a:ext cx="3889375" cy="413384"/>
            </a:xfrm>
            <a:custGeom>
              <a:avLst/>
              <a:gdLst/>
              <a:ahLst/>
              <a:cxnLst/>
              <a:rect l="l" t="t" r="r" b="b"/>
              <a:pathLst>
                <a:path w="3889375" h="413385">
                  <a:moveTo>
                    <a:pt x="0" y="68834"/>
                  </a:moveTo>
                  <a:lnTo>
                    <a:pt x="5410" y="42042"/>
                  </a:lnTo>
                  <a:lnTo>
                    <a:pt x="20162" y="20162"/>
                  </a:lnTo>
                  <a:lnTo>
                    <a:pt x="42042" y="5410"/>
                  </a:lnTo>
                  <a:lnTo>
                    <a:pt x="68834" y="0"/>
                  </a:lnTo>
                  <a:lnTo>
                    <a:pt x="3820414" y="0"/>
                  </a:lnTo>
                  <a:lnTo>
                    <a:pt x="3847205" y="5410"/>
                  </a:lnTo>
                  <a:lnTo>
                    <a:pt x="3869085" y="20162"/>
                  </a:lnTo>
                  <a:lnTo>
                    <a:pt x="3883837" y="42042"/>
                  </a:lnTo>
                  <a:lnTo>
                    <a:pt x="3889248" y="68834"/>
                  </a:lnTo>
                  <a:lnTo>
                    <a:pt x="3889248" y="344170"/>
                  </a:lnTo>
                  <a:lnTo>
                    <a:pt x="3883837" y="370961"/>
                  </a:lnTo>
                  <a:lnTo>
                    <a:pt x="3869085" y="392841"/>
                  </a:lnTo>
                  <a:lnTo>
                    <a:pt x="3847205" y="407593"/>
                  </a:lnTo>
                  <a:lnTo>
                    <a:pt x="3820414" y="413004"/>
                  </a:lnTo>
                  <a:lnTo>
                    <a:pt x="68834" y="413004"/>
                  </a:lnTo>
                  <a:lnTo>
                    <a:pt x="42042" y="407593"/>
                  </a:lnTo>
                  <a:lnTo>
                    <a:pt x="20162" y="392841"/>
                  </a:lnTo>
                  <a:lnTo>
                    <a:pt x="5410" y="370961"/>
                  </a:lnTo>
                  <a:lnTo>
                    <a:pt x="0" y="344170"/>
                  </a:lnTo>
                  <a:lnTo>
                    <a:pt x="0" y="68834"/>
                  </a:lnTo>
                  <a:close/>
                </a:path>
              </a:pathLst>
            </a:custGeom>
            <a:ln w="12700">
              <a:solidFill>
                <a:srgbClr val="FFFFFF"/>
              </a:solidFill>
            </a:ln>
          </p:spPr>
          <p:txBody>
            <a:bodyPr wrap="square" lIns="0" tIns="0" rIns="0" bIns="0" rtlCol="0"/>
            <a:lstStyle/>
            <a:p>
              <a:endParaRPr/>
            </a:p>
          </p:txBody>
        </p:sp>
      </p:grpSp>
      <p:grpSp>
        <p:nvGrpSpPr>
          <p:cNvPr id="10" name="object 10"/>
          <p:cNvGrpSpPr/>
          <p:nvPr/>
        </p:nvGrpSpPr>
        <p:grpSpPr>
          <a:xfrm>
            <a:off x="5498338" y="2771904"/>
            <a:ext cx="5567680" cy="572135"/>
            <a:chOff x="5498338" y="2771904"/>
            <a:chExt cx="5567680" cy="572135"/>
          </a:xfrm>
        </p:grpSpPr>
        <p:sp>
          <p:nvSpPr>
            <p:cNvPr id="11" name="object 11"/>
            <p:cNvSpPr/>
            <p:nvPr/>
          </p:nvSpPr>
          <p:spPr>
            <a:xfrm>
              <a:off x="5504688" y="2985515"/>
              <a:ext cx="5554980" cy="352425"/>
            </a:xfrm>
            <a:custGeom>
              <a:avLst/>
              <a:gdLst/>
              <a:ahLst/>
              <a:cxnLst/>
              <a:rect l="l" t="t" r="r" b="b"/>
              <a:pathLst>
                <a:path w="5554980" h="352425">
                  <a:moveTo>
                    <a:pt x="0" y="0"/>
                  </a:moveTo>
                  <a:lnTo>
                    <a:pt x="5554979" y="0"/>
                  </a:lnTo>
                  <a:lnTo>
                    <a:pt x="5554979" y="352043"/>
                  </a:lnTo>
                  <a:lnTo>
                    <a:pt x="0" y="352043"/>
                  </a:lnTo>
                  <a:lnTo>
                    <a:pt x="0" y="0"/>
                  </a:lnTo>
                  <a:close/>
                </a:path>
              </a:pathLst>
            </a:custGeom>
            <a:ln w="12700">
              <a:solidFill>
                <a:srgbClr val="4484CA"/>
              </a:solidFill>
            </a:ln>
          </p:spPr>
          <p:txBody>
            <a:bodyPr wrap="square" lIns="0" tIns="0" rIns="0" bIns="0" rtlCol="0"/>
            <a:lstStyle/>
            <a:p>
              <a:endParaRPr/>
            </a:p>
          </p:txBody>
        </p:sp>
        <p:sp>
          <p:nvSpPr>
            <p:cNvPr id="12" name="object 12"/>
            <p:cNvSpPr/>
            <p:nvPr/>
          </p:nvSpPr>
          <p:spPr>
            <a:xfrm>
              <a:off x="5782056" y="2778254"/>
              <a:ext cx="3889375" cy="413384"/>
            </a:xfrm>
            <a:custGeom>
              <a:avLst/>
              <a:gdLst/>
              <a:ahLst/>
              <a:cxnLst/>
              <a:rect l="l" t="t" r="r" b="b"/>
              <a:pathLst>
                <a:path w="3889375" h="413385">
                  <a:moveTo>
                    <a:pt x="3820414" y="0"/>
                  </a:moveTo>
                  <a:lnTo>
                    <a:pt x="68834" y="0"/>
                  </a:lnTo>
                  <a:lnTo>
                    <a:pt x="42042" y="5410"/>
                  </a:lnTo>
                  <a:lnTo>
                    <a:pt x="20162" y="20162"/>
                  </a:lnTo>
                  <a:lnTo>
                    <a:pt x="5410" y="42042"/>
                  </a:lnTo>
                  <a:lnTo>
                    <a:pt x="0" y="68834"/>
                  </a:lnTo>
                  <a:lnTo>
                    <a:pt x="0" y="344170"/>
                  </a:lnTo>
                  <a:lnTo>
                    <a:pt x="5410" y="370961"/>
                  </a:lnTo>
                  <a:lnTo>
                    <a:pt x="20162" y="392841"/>
                  </a:lnTo>
                  <a:lnTo>
                    <a:pt x="42042" y="407593"/>
                  </a:lnTo>
                  <a:lnTo>
                    <a:pt x="68834" y="413004"/>
                  </a:lnTo>
                  <a:lnTo>
                    <a:pt x="3820414" y="413004"/>
                  </a:lnTo>
                  <a:lnTo>
                    <a:pt x="3847205" y="407593"/>
                  </a:lnTo>
                  <a:lnTo>
                    <a:pt x="3869085" y="392841"/>
                  </a:lnTo>
                  <a:lnTo>
                    <a:pt x="3883837" y="370961"/>
                  </a:lnTo>
                  <a:lnTo>
                    <a:pt x="3889248" y="344170"/>
                  </a:lnTo>
                  <a:lnTo>
                    <a:pt x="3889248" y="68834"/>
                  </a:lnTo>
                  <a:lnTo>
                    <a:pt x="3883837" y="42042"/>
                  </a:lnTo>
                  <a:lnTo>
                    <a:pt x="3869085" y="20162"/>
                  </a:lnTo>
                  <a:lnTo>
                    <a:pt x="3847205" y="5410"/>
                  </a:lnTo>
                  <a:lnTo>
                    <a:pt x="3820414" y="0"/>
                  </a:lnTo>
                  <a:close/>
                </a:path>
              </a:pathLst>
            </a:custGeom>
            <a:solidFill>
              <a:srgbClr val="4484CA"/>
            </a:solidFill>
          </p:spPr>
          <p:txBody>
            <a:bodyPr wrap="square" lIns="0" tIns="0" rIns="0" bIns="0" rtlCol="0"/>
            <a:lstStyle/>
            <a:p>
              <a:endParaRPr/>
            </a:p>
          </p:txBody>
        </p:sp>
        <p:sp>
          <p:nvSpPr>
            <p:cNvPr id="13" name="object 13"/>
            <p:cNvSpPr/>
            <p:nvPr/>
          </p:nvSpPr>
          <p:spPr>
            <a:xfrm>
              <a:off x="5782056" y="2778254"/>
              <a:ext cx="3889375" cy="413384"/>
            </a:xfrm>
            <a:custGeom>
              <a:avLst/>
              <a:gdLst/>
              <a:ahLst/>
              <a:cxnLst/>
              <a:rect l="l" t="t" r="r" b="b"/>
              <a:pathLst>
                <a:path w="3889375" h="413385">
                  <a:moveTo>
                    <a:pt x="0" y="68834"/>
                  </a:moveTo>
                  <a:lnTo>
                    <a:pt x="5410" y="42042"/>
                  </a:lnTo>
                  <a:lnTo>
                    <a:pt x="20162" y="20162"/>
                  </a:lnTo>
                  <a:lnTo>
                    <a:pt x="42042" y="5410"/>
                  </a:lnTo>
                  <a:lnTo>
                    <a:pt x="68834" y="0"/>
                  </a:lnTo>
                  <a:lnTo>
                    <a:pt x="3820414" y="0"/>
                  </a:lnTo>
                  <a:lnTo>
                    <a:pt x="3847205" y="5410"/>
                  </a:lnTo>
                  <a:lnTo>
                    <a:pt x="3869085" y="20162"/>
                  </a:lnTo>
                  <a:lnTo>
                    <a:pt x="3883837" y="42042"/>
                  </a:lnTo>
                  <a:lnTo>
                    <a:pt x="3889248" y="68834"/>
                  </a:lnTo>
                  <a:lnTo>
                    <a:pt x="3889248" y="344170"/>
                  </a:lnTo>
                  <a:lnTo>
                    <a:pt x="3883837" y="370961"/>
                  </a:lnTo>
                  <a:lnTo>
                    <a:pt x="3869085" y="392841"/>
                  </a:lnTo>
                  <a:lnTo>
                    <a:pt x="3847205" y="407593"/>
                  </a:lnTo>
                  <a:lnTo>
                    <a:pt x="3820414" y="413004"/>
                  </a:lnTo>
                  <a:lnTo>
                    <a:pt x="68834" y="413004"/>
                  </a:lnTo>
                  <a:lnTo>
                    <a:pt x="42042" y="407593"/>
                  </a:lnTo>
                  <a:lnTo>
                    <a:pt x="20162" y="392841"/>
                  </a:lnTo>
                  <a:lnTo>
                    <a:pt x="5410" y="370961"/>
                  </a:lnTo>
                  <a:lnTo>
                    <a:pt x="0" y="344170"/>
                  </a:lnTo>
                  <a:lnTo>
                    <a:pt x="0" y="68834"/>
                  </a:lnTo>
                  <a:close/>
                </a:path>
              </a:pathLst>
            </a:custGeom>
            <a:ln w="12700">
              <a:solidFill>
                <a:srgbClr val="FFFFFF"/>
              </a:solidFill>
            </a:ln>
          </p:spPr>
          <p:txBody>
            <a:bodyPr wrap="square" lIns="0" tIns="0" rIns="0" bIns="0" rtlCol="0"/>
            <a:lstStyle/>
            <a:p>
              <a:endParaRPr/>
            </a:p>
          </p:txBody>
        </p:sp>
      </p:grpSp>
      <p:grpSp>
        <p:nvGrpSpPr>
          <p:cNvPr id="14" name="object 14"/>
          <p:cNvGrpSpPr/>
          <p:nvPr/>
        </p:nvGrpSpPr>
        <p:grpSpPr>
          <a:xfrm>
            <a:off x="5498338" y="3407412"/>
            <a:ext cx="5567680" cy="572135"/>
            <a:chOff x="5498338" y="3407412"/>
            <a:chExt cx="5567680" cy="572135"/>
          </a:xfrm>
        </p:grpSpPr>
        <p:sp>
          <p:nvSpPr>
            <p:cNvPr id="15" name="object 15"/>
            <p:cNvSpPr/>
            <p:nvPr/>
          </p:nvSpPr>
          <p:spPr>
            <a:xfrm>
              <a:off x="5504688" y="3621024"/>
              <a:ext cx="5554980" cy="352425"/>
            </a:xfrm>
            <a:custGeom>
              <a:avLst/>
              <a:gdLst/>
              <a:ahLst/>
              <a:cxnLst/>
              <a:rect l="l" t="t" r="r" b="b"/>
              <a:pathLst>
                <a:path w="5554980" h="352425">
                  <a:moveTo>
                    <a:pt x="0" y="0"/>
                  </a:moveTo>
                  <a:lnTo>
                    <a:pt x="5554979" y="0"/>
                  </a:lnTo>
                  <a:lnTo>
                    <a:pt x="5554979" y="352044"/>
                  </a:lnTo>
                  <a:lnTo>
                    <a:pt x="0" y="352044"/>
                  </a:lnTo>
                  <a:lnTo>
                    <a:pt x="0" y="0"/>
                  </a:lnTo>
                  <a:close/>
                </a:path>
              </a:pathLst>
            </a:custGeom>
            <a:ln w="12700">
              <a:solidFill>
                <a:srgbClr val="4A6FC8"/>
              </a:solidFill>
            </a:ln>
          </p:spPr>
          <p:txBody>
            <a:bodyPr wrap="square" lIns="0" tIns="0" rIns="0" bIns="0" rtlCol="0"/>
            <a:lstStyle/>
            <a:p>
              <a:endParaRPr/>
            </a:p>
          </p:txBody>
        </p:sp>
        <p:sp>
          <p:nvSpPr>
            <p:cNvPr id="16" name="object 16"/>
            <p:cNvSpPr/>
            <p:nvPr/>
          </p:nvSpPr>
          <p:spPr>
            <a:xfrm>
              <a:off x="5782056" y="3413762"/>
              <a:ext cx="3889375" cy="413384"/>
            </a:xfrm>
            <a:custGeom>
              <a:avLst/>
              <a:gdLst/>
              <a:ahLst/>
              <a:cxnLst/>
              <a:rect l="l" t="t" r="r" b="b"/>
              <a:pathLst>
                <a:path w="3889375" h="413385">
                  <a:moveTo>
                    <a:pt x="3820414" y="0"/>
                  </a:moveTo>
                  <a:lnTo>
                    <a:pt x="68834" y="0"/>
                  </a:lnTo>
                  <a:lnTo>
                    <a:pt x="42042" y="5410"/>
                  </a:lnTo>
                  <a:lnTo>
                    <a:pt x="20162" y="20162"/>
                  </a:lnTo>
                  <a:lnTo>
                    <a:pt x="5410" y="42042"/>
                  </a:lnTo>
                  <a:lnTo>
                    <a:pt x="0" y="68834"/>
                  </a:lnTo>
                  <a:lnTo>
                    <a:pt x="0" y="344170"/>
                  </a:lnTo>
                  <a:lnTo>
                    <a:pt x="5410" y="370961"/>
                  </a:lnTo>
                  <a:lnTo>
                    <a:pt x="20162" y="392841"/>
                  </a:lnTo>
                  <a:lnTo>
                    <a:pt x="42042" y="407593"/>
                  </a:lnTo>
                  <a:lnTo>
                    <a:pt x="68834" y="413004"/>
                  </a:lnTo>
                  <a:lnTo>
                    <a:pt x="3820414" y="413004"/>
                  </a:lnTo>
                  <a:lnTo>
                    <a:pt x="3847205" y="407593"/>
                  </a:lnTo>
                  <a:lnTo>
                    <a:pt x="3869085" y="392841"/>
                  </a:lnTo>
                  <a:lnTo>
                    <a:pt x="3883837" y="370961"/>
                  </a:lnTo>
                  <a:lnTo>
                    <a:pt x="3889248" y="344170"/>
                  </a:lnTo>
                  <a:lnTo>
                    <a:pt x="3889248" y="68834"/>
                  </a:lnTo>
                  <a:lnTo>
                    <a:pt x="3883837" y="42042"/>
                  </a:lnTo>
                  <a:lnTo>
                    <a:pt x="3869085" y="20162"/>
                  </a:lnTo>
                  <a:lnTo>
                    <a:pt x="3847205" y="5410"/>
                  </a:lnTo>
                  <a:lnTo>
                    <a:pt x="3820414" y="0"/>
                  </a:lnTo>
                  <a:close/>
                </a:path>
              </a:pathLst>
            </a:custGeom>
            <a:solidFill>
              <a:srgbClr val="4A6FC8"/>
            </a:solidFill>
          </p:spPr>
          <p:txBody>
            <a:bodyPr wrap="square" lIns="0" tIns="0" rIns="0" bIns="0" rtlCol="0"/>
            <a:lstStyle/>
            <a:p>
              <a:endParaRPr/>
            </a:p>
          </p:txBody>
        </p:sp>
        <p:sp>
          <p:nvSpPr>
            <p:cNvPr id="17" name="object 17"/>
            <p:cNvSpPr/>
            <p:nvPr/>
          </p:nvSpPr>
          <p:spPr>
            <a:xfrm>
              <a:off x="5782056" y="3413762"/>
              <a:ext cx="3889375" cy="413384"/>
            </a:xfrm>
            <a:custGeom>
              <a:avLst/>
              <a:gdLst/>
              <a:ahLst/>
              <a:cxnLst/>
              <a:rect l="l" t="t" r="r" b="b"/>
              <a:pathLst>
                <a:path w="3889375" h="413385">
                  <a:moveTo>
                    <a:pt x="0" y="68834"/>
                  </a:moveTo>
                  <a:lnTo>
                    <a:pt x="5410" y="42042"/>
                  </a:lnTo>
                  <a:lnTo>
                    <a:pt x="20162" y="20162"/>
                  </a:lnTo>
                  <a:lnTo>
                    <a:pt x="42042" y="5410"/>
                  </a:lnTo>
                  <a:lnTo>
                    <a:pt x="68834" y="0"/>
                  </a:lnTo>
                  <a:lnTo>
                    <a:pt x="3820414" y="0"/>
                  </a:lnTo>
                  <a:lnTo>
                    <a:pt x="3847205" y="5410"/>
                  </a:lnTo>
                  <a:lnTo>
                    <a:pt x="3869085" y="20162"/>
                  </a:lnTo>
                  <a:lnTo>
                    <a:pt x="3883837" y="42042"/>
                  </a:lnTo>
                  <a:lnTo>
                    <a:pt x="3889248" y="68834"/>
                  </a:lnTo>
                  <a:lnTo>
                    <a:pt x="3889248" y="344170"/>
                  </a:lnTo>
                  <a:lnTo>
                    <a:pt x="3883837" y="370961"/>
                  </a:lnTo>
                  <a:lnTo>
                    <a:pt x="3869085" y="392841"/>
                  </a:lnTo>
                  <a:lnTo>
                    <a:pt x="3847205" y="407593"/>
                  </a:lnTo>
                  <a:lnTo>
                    <a:pt x="3820414" y="413004"/>
                  </a:lnTo>
                  <a:lnTo>
                    <a:pt x="68834" y="413004"/>
                  </a:lnTo>
                  <a:lnTo>
                    <a:pt x="42042" y="407593"/>
                  </a:lnTo>
                  <a:lnTo>
                    <a:pt x="20162" y="392841"/>
                  </a:lnTo>
                  <a:lnTo>
                    <a:pt x="5410" y="370961"/>
                  </a:lnTo>
                  <a:lnTo>
                    <a:pt x="0" y="344170"/>
                  </a:lnTo>
                  <a:lnTo>
                    <a:pt x="0" y="68834"/>
                  </a:lnTo>
                  <a:close/>
                </a:path>
              </a:pathLst>
            </a:custGeom>
            <a:ln w="12700">
              <a:solidFill>
                <a:srgbClr val="FFFFFF"/>
              </a:solidFill>
            </a:ln>
          </p:spPr>
          <p:txBody>
            <a:bodyPr wrap="square" lIns="0" tIns="0" rIns="0" bIns="0" rtlCol="0"/>
            <a:lstStyle/>
            <a:p>
              <a:endParaRPr/>
            </a:p>
          </p:txBody>
        </p:sp>
      </p:grpSp>
      <p:grpSp>
        <p:nvGrpSpPr>
          <p:cNvPr id="18" name="object 18"/>
          <p:cNvGrpSpPr/>
          <p:nvPr/>
        </p:nvGrpSpPr>
        <p:grpSpPr>
          <a:xfrm>
            <a:off x="5498338" y="4042920"/>
            <a:ext cx="5567680" cy="572135"/>
            <a:chOff x="5498338" y="4042920"/>
            <a:chExt cx="5567680" cy="572135"/>
          </a:xfrm>
        </p:grpSpPr>
        <p:sp>
          <p:nvSpPr>
            <p:cNvPr id="19" name="object 19"/>
            <p:cNvSpPr/>
            <p:nvPr/>
          </p:nvSpPr>
          <p:spPr>
            <a:xfrm>
              <a:off x="5504688" y="4255008"/>
              <a:ext cx="5554980" cy="353695"/>
            </a:xfrm>
            <a:custGeom>
              <a:avLst/>
              <a:gdLst/>
              <a:ahLst/>
              <a:cxnLst/>
              <a:rect l="l" t="t" r="r" b="b"/>
              <a:pathLst>
                <a:path w="5554980" h="353695">
                  <a:moveTo>
                    <a:pt x="0" y="0"/>
                  </a:moveTo>
                  <a:lnTo>
                    <a:pt x="5554979" y="0"/>
                  </a:lnTo>
                  <a:lnTo>
                    <a:pt x="5554979" y="353568"/>
                  </a:lnTo>
                  <a:lnTo>
                    <a:pt x="0" y="353568"/>
                  </a:lnTo>
                  <a:lnTo>
                    <a:pt x="0" y="0"/>
                  </a:lnTo>
                  <a:close/>
                </a:path>
              </a:pathLst>
            </a:custGeom>
            <a:ln w="12700">
              <a:solidFill>
                <a:srgbClr val="525EC7"/>
              </a:solidFill>
            </a:ln>
          </p:spPr>
          <p:txBody>
            <a:bodyPr wrap="square" lIns="0" tIns="0" rIns="0" bIns="0" rtlCol="0"/>
            <a:lstStyle/>
            <a:p>
              <a:endParaRPr/>
            </a:p>
          </p:txBody>
        </p:sp>
        <p:sp>
          <p:nvSpPr>
            <p:cNvPr id="20" name="object 20"/>
            <p:cNvSpPr/>
            <p:nvPr/>
          </p:nvSpPr>
          <p:spPr>
            <a:xfrm>
              <a:off x="5782056" y="4049270"/>
              <a:ext cx="3889375" cy="413384"/>
            </a:xfrm>
            <a:custGeom>
              <a:avLst/>
              <a:gdLst/>
              <a:ahLst/>
              <a:cxnLst/>
              <a:rect l="l" t="t" r="r" b="b"/>
              <a:pathLst>
                <a:path w="3889375" h="413385">
                  <a:moveTo>
                    <a:pt x="3820414" y="0"/>
                  </a:moveTo>
                  <a:lnTo>
                    <a:pt x="68834" y="0"/>
                  </a:lnTo>
                  <a:lnTo>
                    <a:pt x="42042" y="5410"/>
                  </a:lnTo>
                  <a:lnTo>
                    <a:pt x="20162" y="20162"/>
                  </a:lnTo>
                  <a:lnTo>
                    <a:pt x="5410" y="42042"/>
                  </a:lnTo>
                  <a:lnTo>
                    <a:pt x="0" y="68834"/>
                  </a:lnTo>
                  <a:lnTo>
                    <a:pt x="0" y="344170"/>
                  </a:lnTo>
                  <a:lnTo>
                    <a:pt x="5410" y="370961"/>
                  </a:lnTo>
                  <a:lnTo>
                    <a:pt x="20162" y="392841"/>
                  </a:lnTo>
                  <a:lnTo>
                    <a:pt x="42042" y="407593"/>
                  </a:lnTo>
                  <a:lnTo>
                    <a:pt x="68834" y="413004"/>
                  </a:lnTo>
                  <a:lnTo>
                    <a:pt x="3820414" y="413004"/>
                  </a:lnTo>
                  <a:lnTo>
                    <a:pt x="3847205" y="407593"/>
                  </a:lnTo>
                  <a:lnTo>
                    <a:pt x="3869085" y="392841"/>
                  </a:lnTo>
                  <a:lnTo>
                    <a:pt x="3883837" y="370961"/>
                  </a:lnTo>
                  <a:lnTo>
                    <a:pt x="3889248" y="344170"/>
                  </a:lnTo>
                  <a:lnTo>
                    <a:pt x="3889248" y="68834"/>
                  </a:lnTo>
                  <a:lnTo>
                    <a:pt x="3883837" y="42042"/>
                  </a:lnTo>
                  <a:lnTo>
                    <a:pt x="3869085" y="20162"/>
                  </a:lnTo>
                  <a:lnTo>
                    <a:pt x="3847205" y="5410"/>
                  </a:lnTo>
                  <a:lnTo>
                    <a:pt x="3820414" y="0"/>
                  </a:lnTo>
                  <a:close/>
                </a:path>
              </a:pathLst>
            </a:custGeom>
            <a:solidFill>
              <a:srgbClr val="525EC7"/>
            </a:solidFill>
          </p:spPr>
          <p:txBody>
            <a:bodyPr wrap="square" lIns="0" tIns="0" rIns="0" bIns="0" rtlCol="0"/>
            <a:lstStyle/>
            <a:p>
              <a:endParaRPr/>
            </a:p>
          </p:txBody>
        </p:sp>
        <p:sp>
          <p:nvSpPr>
            <p:cNvPr id="21" name="object 21"/>
            <p:cNvSpPr/>
            <p:nvPr/>
          </p:nvSpPr>
          <p:spPr>
            <a:xfrm>
              <a:off x="5782056" y="4049270"/>
              <a:ext cx="3889375" cy="413384"/>
            </a:xfrm>
            <a:custGeom>
              <a:avLst/>
              <a:gdLst/>
              <a:ahLst/>
              <a:cxnLst/>
              <a:rect l="l" t="t" r="r" b="b"/>
              <a:pathLst>
                <a:path w="3889375" h="413385">
                  <a:moveTo>
                    <a:pt x="0" y="68834"/>
                  </a:moveTo>
                  <a:lnTo>
                    <a:pt x="5410" y="42042"/>
                  </a:lnTo>
                  <a:lnTo>
                    <a:pt x="20162" y="20162"/>
                  </a:lnTo>
                  <a:lnTo>
                    <a:pt x="42042" y="5410"/>
                  </a:lnTo>
                  <a:lnTo>
                    <a:pt x="68834" y="0"/>
                  </a:lnTo>
                  <a:lnTo>
                    <a:pt x="3820414" y="0"/>
                  </a:lnTo>
                  <a:lnTo>
                    <a:pt x="3847205" y="5410"/>
                  </a:lnTo>
                  <a:lnTo>
                    <a:pt x="3869085" y="20162"/>
                  </a:lnTo>
                  <a:lnTo>
                    <a:pt x="3883837" y="42042"/>
                  </a:lnTo>
                  <a:lnTo>
                    <a:pt x="3889248" y="68834"/>
                  </a:lnTo>
                  <a:lnTo>
                    <a:pt x="3889248" y="344170"/>
                  </a:lnTo>
                  <a:lnTo>
                    <a:pt x="3883837" y="370961"/>
                  </a:lnTo>
                  <a:lnTo>
                    <a:pt x="3869085" y="392841"/>
                  </a:lnTo>
                  <a:lnTo>
                    <a:pt x="3847205" y="407593"/>
                  </a:lnTo>
                  <a:lnTo>
                    <a:pt x="3820414" y="413004"/>
                  </a:lnTo>
                  <a:lnTo>
                    <a:pt x="68834" y="413004"/>
                  </a:lnTo>
                  <a:lnTo>
                    <a:pt x="42042" y="407593"/>
                  </a:lnTo>
                  <a:lnTo>
                    <a:pt x="20162" y="392841"/>
                  </a:lnTo>
                  <a:lnTo>
                    <a:pt x="5410" y="370961"/>
                  </a:lnTo>
                  <a:lnTo>
                    <a:pt x="0" y="344170"/>
                  </a:lnTo>
                  <a:lnTo>
                    <a:pt x="0" y="68834"/>
                  </a:lnTo>
                  <a:close/>
                </a:path>
              </a:pathLst>
            </a:custGeom>
            <a:ln w="12700">
              <a:solidFill>
                <a:srgbClr val="FFFFFF"/>
              </a:solidFill>
            </a:ln>
          </p:spPr>
          <p:txBody>
            <a:bodyPr wrap="square" lIns="0" tIns="0" rIns="0" bIns="0" rtlCol="0"/>
            <a:lstStyle/>
            <a:p>
              <a:endParaRPr/>
            </a:p>
          </p:txBody>
        </p:sp>
      </p:grpSp>
      <p:grpSp>
        <p:nvGrpSpPr>
          <p:cNvPr id="22" name="object 22"/>
          <p:cNvGrpSpPr/>
          <p:nvPr/>
        </p:nvGrpSpPr>
        <p:grpSpPr>
          <a:xfrm>
            <a:off x="5498338" y="4676900"/>
            <a:ext cx="5567680" cy="572135"/>
            <a:chOff x="5498338" y="4676900"/>
            <a:chExt cx="5567680" cy="572135"/>
          </a:xfrm>
        </p:grpSpPr>
        <p:sp>
          <p:nvSpPr>
            <p:cNvPr id="23" name="object 23"/>
            <p:cNvSpPr/>
            <p:nvPr/>
          </p:nvSpPr>
          <p:spPr>
            <a:xfrm>
              <a:off x="5504688" y="4890515"/>
              <a:ext cx="5554980" cy="352425"/>
            </a:xfrm>
            <a:custGeom>
              <a:avLst/>
              <a:gdLst/>
              <a:ahLst/>
              <a:cxnLst/>
              <a:rect l="l" t="t" r="r" b="b"/>
              <a:pathLst>
                <a:path w="5554980" h="352425">
                  <a:moveTo>
                    <a:pt x="0" y="0"/>
                  </a:moveTo>
                  <a:lnTo>
                    <a:pt x="5554979" y="0"/>
                  </a:lnTo>
                  <a:lnTo>
                    <a:pt x="5554979" y="352043"/>
                  </a:lnTo>
                  <a:lnTo>
                    <a:pt x="0" y="352043"/>
                  </a:lnTo>
                  <a:lnTo>
                    <a:pt x="0" y="0"/>
                  </a:lnTo>
                  <a:close/>
                </a:path>
              </a:pathLst>
            </a:custGeom>
            <a:ln w="12700">
              <a:solidFill>
                <a:srgbClr val="6258C6"/>
              </a:solidFill>
            </a:ln>
          </p:spPr>
          <p:txBody>
            <a:bodyPr wrap="square" lIns="0" tIns="0" rIns="0" bIns="0" rtlCol="0"/>
            <a:lstStyle/>
            <a:p>
              <a:endParaRPr/>
            </a:p>
          </p:txBody>
        </p:sp>
        <p:sp>
          <p:nvSpPr>
            <p:cNvPr id="24" name="object 24"/>
            <p:cNvSpPr/>
            <p:nvPr/>
          </p:nvSpPr>
          <p:spPr>
            <a:xfrm>
              <a:off x="5782056" y="4683250"/>
              <a:ext cx="3889375" cy="414655"/>
            </a:xfrm>
            <a:custGeom>
              <a:avLst/>
              <a:gdLst/>
              <a:ahLst/>
              <a:cxnLst/>
              <a:rect l="l" t="t" r="r" b="b"/>
              <a:pathLst>
                <a:path w="3889375" h="414654">
                  <a:moveTo>
                    <a:pt x="3820160" y="0"/>
                  </a:moveTo>
                  <a:lnTo>
                    <a:pt x="69088" y="0"/>
                  </a:lnTo>
                  <a:lnTo>
                    <a:pt x="42198" y="5430"/>
                  </a:lnTo>
                  <a:lnTo>
                    <a:pt x="20237" y="20237"/>
                  </a:lnTo>
                  <a:lnTo>
                    <a:pt x="5430" y="42198"/>
                  </a:lnTo>
                  <a:lnTo>
                    <a:pt x="0" y="69087"/>
                  </a:lnTo>
                  <a:lnTo>
                    <a:pt x="0" y="345440"/>
                  </a:lnTo>
                  <a:lnTo>
                    <a:pt x="5430" y="372335"/>
                  </a:lnTo>
                  <a:lnTo>
                    <a:pt x="20237" y="394295"/>
                  </a:lnTo>
                  <a:lnTo>
                    <a:pt x="42198" y="409099"/>
                  </a:lnTo>
                  <a:lnTo>
                    <a:pt x="69088" y="414528"/>
                  </a:lnTo>
                  <a:lnTo>
                    <a:pt x="3820160" y="414528"/>
                  </a:lnTo>
                  <a:lnTo>
                    <a:pt x="3847049" y="409099"/>
                  </a:lnTo>
                  <a:lnTo>
                    <a:pt x="3869010" y="394295"/>
                  </a:lnTo>
                  <a:lnTo>
                    <a:pt x="3883817" y="372335"/>
                  </a:lnTo>
                  <a:lnTo>
                    <a:pt x="3889248" y="345440"/>
                  </a:lnTo>
                  <a:lnTo>
                    <a:pt x="3889248" y="69087"/>
                  </a:lnTo>
                  <a:lnTo>
                    <a:pt x="3883817" y="42198"/>
                  </a:lnTo>
                  <a:lnTo>
                    <a:pt x="3869010" y="20237"/>
                  </a:lnTo>
                  <a:lnTo>
                    <a:pt x="3847049" y="5430"/>
                  </a:lnTo>
                  <a:lnTo>
                    <a:pt x="3820160" y="0"/>
                  </a:lnTo>
                  <a:close/>
                </a:path>
              </a:pathLst>
            </a:custGeom>
            <a:solidFill>
              <a:srgbClr val="6258C6"/>
            </a:solidFill>
          </p:spPr>
          <p:txBody>
            <a:bodyPr wrap="square" lIns="0" tIns="0" rIns="0" bIns="0" rtlCol="0"/>
            <a:lstStyle/>
            <a:p>
              <a:endParaRPr/>
            </a:p>
          </p:txBody>
        </p:sp>
        <p:sp>
          <p:nvSpPr>
            <p:cNvPr id="25" name="object 25"/>
            <p:cNvSpPr/>
            <p:nvPr/>
          </p:nvSpPr>
          <p:spPr>
            <a:xfrm>
              <a:off x="5782056" y="4683250"/>
              <a:ext cx="3889375" cy="414655"/>
            </a:xfrm>
            <a:custGeom>
              <a:avLst/>
              <a:gdLst/>
              <a:ahLst/>
              <a:cxnLst/>
              <a:rect l="l" t="t" r="r" b="b"/>
              <a:pathLst>
                <a:path w="3889375" h="414654">
                  <a:moveTo>
                    <a:pt x="0" y="69087"/>
                  </a:moveTo>
                  <a:lnTo>
                    <a:pt x="5430" y="42198"/>
                  </a:lnTo>
                  <a:lnTo>
                    <a:pt x="20237" y="20237"/>
                  </a:lnTo>
                  <a:lnTo>
                    <a:pt x="42198" y="5430"/>
                  </a:lnTo>
                  <a:lnTo>
                    <a:pt x="69088" y="0"/>
                  </a:lnTo>
                  <a:lnTo>
                    <a:pt x="3820160" y="0"/>
                  </a:lnTo>
                  <a:lnTo>
                    <a:pt x="3847049" y="5430"/>
                  </a:lnTo>
                  <a:lnTo>
                    <a:pt x="3869010" y="20237"/>
                  </a:lnTo>
                  <a:lnTo>
                    <a:pt x="3883817" y="42198"/>
                  </a:lnTo>
                  <a:lnTo>
                    <a:pt x="3889248" y="69087"/>
                  </a:lnTo>
                  <a:lnTo>
                    <a:pt x="3889248" y="345440"/>
                  </a:lnTo>
                  <a:lnTo>
                    <a:pt x="3883817" y="372335"/>
                  </a:lnTo>
                  <a:lnTo>
                    <a:pt x="3869010" y="394295"/>
                  </a:lnTo>
                  <a:lnTo>
                    <a:pt x="3847049" y="409099"/>
                  </a:lnTo>
                  <a:lnTo>
                    <a:pt x="3820160" y="414528"/>
                  </a:lnTo>
                  <a:lnTo>
                    <a:pt x="69088" y="414528"/>
                  </a:lnTo>
                  <a:lnTo>
                    <a:pt x="42198" y="409099"/>
                  </a:lnTo>
                  <a:lnTo>
                    <a:pt x="20237" y="394295"/>
                  </a:lnTo>
                  <a:lnTo>
                    <a:pt x="5430" y="372335"/>
                  </a:lnTo>
                  <a:lnTo>
                    <a:pt x="0" y="345440"/>
                  </a:lnTo>
                  <a:lnTo>
                    <a:pt x="0" y="69087"/>
                  </a:lnTo>
                  <a:close/>
                </a:path>
              </a:pathLst>
            </a:custGeom>
            <a:ln w="12699">
              <a:solidFill>
                <a:srgbClr val="FFFFFF"/>
              </a:solidFill>
            </a:ln>
          </p:spPr>
          <p:txBody>
            <a:bodyPr wrap="square" lIns="0" tIns="0" rIns="0" bIns="0" rtlCol="0"/>
            <a:lstStyle/>
            <a:p>
              <a:endParaRPr/>
            </a:p>
          </p:txBody>
        </p:sp>
      </p:grpSp>
      <p:grpSp>
        <p:nvGrpSpPr>
          <p:cNvPr id="26" name="object 26"/>
          <p:cNvGrpSpPr/>
          <p:nvPr/>
        </p:nvGrpSpPr>
        <p:grpSpPr>
          <a:xfrm>
            <a:off x="5498338" y="5312412"/>
            <a:ext cx="5567680" cy="572135"/>
            <a:chOff x="5498338" y="5312412"/>
            <a:chExt cx="5567680" cy="572135"/>
          </a:xfrm>
        </p:grpSpPr>
        <p:sp>
          <p:nvSpPr>
            <p:cNvPr id="27" name="object 27"/>
            <p:cNvSpPr/>
            <p:nvPr/>
          </p:nvSpPr>
          <p:spPr>
            <a:xfrm>
              <a:off x="5504688" y="5526024"/>
              <a:ext cx="5554980" cy="352425"/>
            </a:xfrm>
            <a:custGeom>
              <a:avLst/>
              <a:gdLst/>
              <a:ahLst/>
              <a:cxnLst/>
              <a:rect l="l" t="t" r="r" b="b"/>
              <a:pathLst>
                <a:path w="5554980" h="352425">
                  <a:moveTo>
                    <a:pt x="0" y="0"/>
                  </a:moveTo>
                  <a:lnTo>
                    <a:pt x="5554979" y="0"/>
                  </a:lnTo>
                  <a:lnTo>
                    <a:pt x="5554979" y="352044"/>
                  </a:lnTo>
                  <a:lnTo>
                    <a:pt x="0" y="352044"/>
                  </a:lnTo>
                  <a:lnTo>
                    <a:pt x="0" y="0"/>
                  </a:lnTo>
                  <a:close/>
                </a:path>
              </a:pathLst>
            </a:custGeom>
            <a:ln w="12700">
              <a:solidFill>
                <a:srgbClr val="7B5FC5"/>
              </a:solidFill>
            </a:ln>
          </p:spPr>
          <p:txBody>
            <a:bodyPr wrap="square" lIns="0" tIns="0" rIns="0" bIns="0" rtlCol="0"/>
            <a:lstStyle/>
            <a:p>
              <a:endParaRPr/>
            </a:p>
          </p:txBody>
        </p:sp>
        <p:sp>
          <p:nvSpPr>
            <p:cNvPr id="28" name="object 28"/>
            <p:cNvSpPr/>
            <p:nvPr/>
          </p:nvSpPr>
          <p:spPr>
            <a:xfrm>
              <a:off x="5782056" y="5318762"/>
              <a:ext cx="3889375" cy="413384"/>
            </a:xfrm>
            <a:custGeom>
              <a:avLst/>
              <a:gdLst/>
              <a:ahLst/>
              <a:cxnLst/>
              <a:rect l="l" t="t" r="r" b="b"/>
              <a:pathLst>
                <a:path w="3889375" h="413385">
                  <a:moveTo>
                    <a:pt x="3820414" y="0"/>
                  </a:moveTo>
                  <a:lnTo>
                    <a:pt x="68834" y="0"/>
                  </a:lnTo>
                  <a:lnTo>
                    <a:pt x="42042" y="5410"/>
                  </a:lnTo>
                  <a:lnTo>
                    <a:pt x="20162" y="20162"/>
                  </a:lnTo>
                  <a:lnTo>
                    <a:pt x="5410" y="42042"/>
                  </a:lnTo>
                  <a:lnTo>
                    <a:pt x="0" y="68833"/>
                  </a:lnTo>
                  <a:lnTo>
                    <a:pt x="0" y="344169"/>
                  </a:lnTo>
                  <a:lnTo>
                    <a:pt x="5410" y="370961"/>
                  </a:lnTo>
                  <a:lnTo>
                    <a:pt x="20162" y="392841"/>
                  </a:lnTo>
                  <a:lnTo>
                    <a:pt x="42042" y="407593"/>
                  </a:lnTo>
                  <a:lnTo>
                    <a:pt x="68834" y="413003"/>
                  </a:lnTo>
                  <a:lnTo>
                    <a:pt x="3820414" y="413003"/>
                  </a:lnTo>
                  <a:lnTo>
                    <a:pt x="3847205" y="407593"/>
                  </a:lnTo>
                  <a:lnTo>
                    <a:pt x="3869085" y="392841"/>
                  </a:lnTo>
                  <a:lnTo>
                    <a:pt x="3883837" y="370961"/>
                  </a:lnTo>
                  <a:lnTo>
                    <a:pt x="3889248" y="344169"/>
                  </a:lnTo>
                  <a:lnTo>
                    <a:pt x="3889248" y="68833"/>
                  </a:lnTo>
                  <a:lnTo>
                    <a:pt x="3883837" y="42042"/>
                  </a:lnTo>
                  <a:lnTo>
                    <a:pt x="3869085" y="20162"/>
                  </a:lnTo>
                  <a:lnTo>
                    <a:pt x="3847205" y="5410"/>
                  </a:lnTo>
                  <a:lnTo>
                    <a:pt x="3820414" y="0"/>
                  </a:lnTo>
                  <a:close/>
                </a:path>
              </a:pathLst>
            </a:custGeom>
            <a:solidFill>
              <a:srgbClr val="7B5FC5"/>
            </a:solidFill>
          </p:spPr>
          <p:txBody>
            <a:bodyPr wrap="square" lIns="0" tIns="0" rIns="0" bIns="0" rtlCol="0"/>
            <a:lstStyle/>
            <a:p>
              <a:endParaRPr/>
            </a:p>
          </p:txBody>
        </p:sp>
        <p:sp>
          <p:nvSpPr>
            <p:cNvPr id="29" name="object 29"/>
            <p:cNvSpPr/>
            <p:nvPr/>
          </p:nvSpPr>
          <p:spPr>
            <a:xfrm>
              <a:off x="5782056" y="5318762"/>
              <a:ext cx="3889375" cy="413384"/>
            </a:xfrm>
            <a:custGeom>
              <a:avLst/>
              <a:gdLst/>
              <a:ahLst/>
              <a:cxnLst/>
              <a:rect l="l" t="t" r="r" b="b"/>
              <a:pathLst>
                <a:path w="3889375" h="413385">
                  <a:moveTo>
                    <a:pt x="0" y="68833"/>
                  </a:moveTo>
                  <a:lnTo>
                    <a:pt x="5410" y="42042"/>
                  </a:lnTo>
                  <a:lnTo>
                    <a:pt x="20162" y="20162"/>
                  </a:lnTo>
                  <a:lnTo>
                    <a:pt x="42042" y="5410"/>
                  </a:lnTo>
                  <a:lnTo>
                    <a:pt x="68834" y="0"/>
                  </a:lnTo>
                  <a:lnTo>
                    <a:pt x="3820414" y="0"/>
                  </a:lnTo>
                  <a:lnTo>
                    <a:pt x="3847205" y="5410"/>
                  </a:lnTo>
                  <a:lnTo>
                    <a:pt x="3869085" y="20162"/>
                  </a:lnTo>
                  <a:lnTo>
                    <a:pt x="3883837" y="42042"/>
                  </a:lnTo>
                  <a:lnTo>
                    <a:pt x="3889248" y="68833"/>
                  </a:lnTo>
                  <a:lnTo>
                    <a:pt x="3889248" y="344169"/>
                  </a:lnTo>
                  <a:lnTo>
                    <a:pt x="3883837" y="370961"/>
                  </a:lnTo>
                  <a:lnTo>
                    <a:pt x="3869085" y="392841"/>
                  </a:lnTo>
                  <a:lnTo>
                    <a:pt x="3847205" y="407593"/>
                  </a:lnTo>
                  <a:lnTo>
                    <a:pt x="3820414" y="413003"/>
                  </a:lnTo>
                  <a:lnTo>
                    <a:pt x="68834" y="413003"/>
                  </a:lnTo>
                  <a:lnTo>
                    <a:pt x="42042" y="407593"/>
                  </a:lnTo>
                  <a:lnTo>
                    <a:pt x="20162" y="392841"/>
                  </a:lnTo>
                  <a:lnTo>
                    <a:pt x="5410" y="370961"/>
                  </a:lnTo>
                  <a:lnTo>
                    <a:pt x="0" y="344169"/>
                  </a:lnTo>
                  <a:lnTo>
                    <a:pt x="0" y="68833"/>
                  </a:lnTo>
                  <a:close/>
                </a:path>
              </a:pathLst>
            </a:custGeom>
            <a:ln w="12700">
              <a:solidFill>
                <a:srgbClr val="FFFFFF"/>
              </a:solidFill>
            </a:ln>
          </p:spPr>
          <p:txBody>
            <a:bodyPr wrap="square" lIns="0" tIns="0" rIns="0" bIns="0" rtlCol="0"/>
            <a:lstStyle/>
            <a:p>
              <a:endParaRPr/>
            </a:p>
          </p:txBody>
        </p:sp>
      </p:grpSp>
      <p:sp>
        <p:nvSpPr>
          <p:cNvPr id="30" name="object 30"/>
          <p:cNvSpPr txBox="1"/>
          <p:nvPr/>
        </p:nvSpPr>
        <p:spPr>
          <a:xfrm>
            <a:off x="5936915" y="2209475"/>
            <a:ext cx="3535045" cy="3415029"/>
          </a:xfrm>
          <a:prstGeom prst="rect">
            <a:avLst/>
          </a:prstGeom>
        </p:spPr>
        <p:txBody>
          <a:bodyPr vert="horz" wrap="square" lIns="0" tIns="13335" rIns="0" bIns="0" rtlCol="0">
            <a:spAutoFit/>
          </a:bodyPr>
          <a:lstStyle/>
          <a:p>
            <a:pPr marL="12700">
              <a:lnSpc>
                <a:spcPct val="100000"/>
              </a:lnSpc>
              <a:spcBef>
                <a:spcPts val="105"/>
              </a:spcBef>
            </a:pPr>
            <a:r>
              <a:rPr lang="en-US" sz="1400" spc="-5" dirty="0">
                <a:solidFill>
                  <a:srgbClr val="FFFFFF"/>
                </a:solidFill>
                <a:latin typeface="Calibri"/>
                <a:cs typeface="Calibri"/>
              </a:rPr>
              <a:t>Consider</a:t>
            </a:r>
            <a:r>
              <a:rPr lang="en-US" sz="1400" spc="-15" dirty="0">
                <a:solidFill>
                  <a:srgbClr val="FFFFFF"/>
                </a:solidFill>
                <a:latin typeface="Calibri"/>
                <a:cs typeface="Calibri"/>
              </a:rPr>
              <a:t> </a:t>
            </a:r>
            <a:r>
              <a:rPr lang="en-US" sz="1400" spc="-5" dirty="0">
                <a:solidFill>
                  <a:srgbClr val="FFFFFF"/>
                </a:solidFill>
                <a:latin typeface="Calibri"/>
                <a:cs typeface="Calibri"/>
              </a:rPr>
              <a:t>the influence </a:t>
            </a:r>
            <a:r>
              <a:rPr lang="en-US" sz="1400" dirty="0">
                <a:solidFill>
                  <a:srgbClr val="FFFFFF"/>
                </a:solidFill>
                <a:latin typeface="Calibri"/>
                <a:cs typeface="Calibri"/>
              </a:rPr>
              <a:t>of</a:t>
            </a:r>
            <a:r>
              <a:rPr lang="en-US" sz="1400" spc="-20" dirty="0">
                <a:solidFill>
                  <a:srgbClr val="FFFFFF"/>
                </a:solidFill>
                <a:latin typeface="Calibri"/>
                <a:cs typeface="Calibri"/>
              </a:rPr>
              <a:t> </a:t>
            </a:r>
            <a:r>
              <a:rPr lang="en-US" sz="1400" spc="-5" dirty="0">
                <a:solidFill>
                  <a:srgbClr val="FFFFFF"/>
                </a:solidFill>
                <a:latin typeface="Calibri"/>
                <a:cs typeface="Calibri"/>
              </a:rPr>
              <a:t>neighboring</a:t>
            </a:r>
            <a:r>
              <a:rPr lang="en-US" sz="1400" dirty="0">
                <a:solidFill>
                  <a:srgbClr val="FFFFFF"/>
                </a:solidFill>
                <a:latin typeface="Calibri"/>
                <a:cs typeface="Calibri"/>
              </a:rPr>
              <a:t> </a:t>
            </a:r>
            <a:r>
              <a:rPr lang="en-US" sz="1400" spc="-5" dirty="0">
                <a:solidFill>
                  <a:srgbClr val="FFFFFF"/>
                </a:solidFill>
                <a:latin typeface="Calibri"/>
                <a:cs typeface="Calibri"/>
              </a:rPr>
              <a:t>properties</a:t>
            </a:r>
            <a:endParaRPr lang="en-US" sz="1400" dirty="0">
              <a:latin typeface="Calibri"/>
              <a:cs typeface="Calibri"/>
            </a:endParaRPr>
          </a:p>
          <a:p>
            <a:pPr marL="12700" marR="1361440">
              <a:lnSpc>
                <a:spcPct val="297600"/>
              </a:lnSpc>
            </a:pPr>
            <a:r>
              <a:rPr lang="en-US" sz="1400" spc="-10" dirty="0">
                <a:solidFill>
                  <a:srgbClr val="FFFFFF"/>
                </a:solidFill>
                <a:latin typeface="Calibri"/>
                <a:cs typeface="Calibri"/>
              </a:rPr>
              <a:t>Renovations</a:t>
            </a:r>
            <a:r>
              <a:rPr lang="en-US" sz="1400" spc="-20" dirty="0">
                <a:solidFill>
                  <a:srgbClr val="FFFFFF"/>
                </a:solidFill>
                <a:latin typeface="Calibri"/>
                <a:cs typeface="Calibri"/>
              </a:rPr>
              <a:t> </a:t>
            </a:r>
            <a:r>
              <a:rPr lang="en-US" sz="1400" spc="-10" dirty="0">
                <a:solidFill>
                  <a:srgbClr val="FFFFFF"/>
                </a:solidFill>
                <a:latin typeface="Calibri"/>
                <a:cs typeface="Calibri"/>
              </a:rPr>
              <a:t>can</a:t>
            </a:r>
            <a:r>
              <a:rPr lang="en-US" sz="1400" spc="10" dirty="0">
                <a:solidFill>
                  <a:srgbClr val="FFFFFF"/>
                </a:solidFill>
                <a:latin typeface="Calibri"/>
                <a:cs typeface="Calibri"/>
              </a:rPr>
              <a:t> </a:t>
            </a:r>
            <a:r>
              <a:rPr lang="en-US" sz="1400" spc="-5" dirty="0">
                <a:solidFill>
                  <a:srgbClr val="FFFFFF"/>
                </a:solidFill>
                <a:latin typeface="Calibri"/>
                <a:cs typeface="Calibri"/>
              </a:rPr>
              <a:t>add</a:t>
            </a:r>
            <a:r>
              <a:rPr lang="en-US" sz="1400" spc="15" dirty="0">
                <a:solidFill>
                  <a:srgbClr val="FFFFFF"/>
                </a:solidFill>
                <a:latin typeface="Calibri"/>
                <a:cs typeface="Calibri"/>
              </a:rPr>
              <a:t> </a:t>
            </a:r>
            <a:r>
              <a:rPr lang="en-US" sz="1400" spc="-10" dirty="0">
                <a:solidFill>
                  <a:srgbClr val="FFFFFF"/>
                </a:solidFill>
                <a:latin typeface="Calibri"/>
                <a:cs typeface="Calibri"/>
              </a:rPr>
              <a:t>value </a:t>
            </a:r>
            <a:r>
              <a:rPr lang="en-US" sz="1400" spc="-5" dirty="0">
                <a:solidFill>
                  <a:srgbClr val="FFFFFF"/>
                </a:solidFill>
                <a:latin typeface="Calibri"/>
                <a:cs typeface="Calibri"/>
              </a:rPr>
              <a:t> </a:t>
            </a:r>
            <a:r>
              <a:rPr lang="en-US" sz="1400" spc="-20" dirty="0">
                <a:solidFill>
                  <a:srgbClr val="FFFFFF"/>
                </a:solidFill>
                <a:latin typeface="Calibri"/>
                <a:cs typeface="Calibri"/>
              </a:rPr>
              <a:t>Pay</a:t>
            </a:r>
            <a:r>
              <a:rPr lang="en-US" sz="1400" spc="-15" dirty="0">
                <a:solidFill>
                  <a:srgbClr val="FFFFFF"/>
                </a:solidFill>
                <a:latin typeface="Calibri"/>
                <a:cs typeface="Calibri"/>
              </a:rPr>
              <a:t> </a:t>
            </a:r>
            <a:r>
              <a:rPr lang="en-US" sz="1400" spc="-10" dirty="0">
                <a:solidFill>
                  <a:srgbClr val="FFFFFF"/>
                </a:solidFill>
                <a:latin typeface="Calibri"/>
                <a:cs typeface="Calibri"/>
              </a:rPr>
              <a:t>attention</a:t>
            </a:r>
            <a:r>
              <a:rPr lang="en-US" sz="1400" spc="-20" dirty="0">
                <a:solidFill>
                  <a:srgbClr val="FFFFFF"/>
                </a:solidFill>
                <a:latin typeface="Calibri"/>
                <a:cs typeface="Calibri"/>
              </a:rPr>
              <a:t> </a:t>
            </a:r>
            <a:r>
              <a:rPr lang="en-US" sz="1400" spc="-10" dirty="0">
                <a:solidFill>
                  <a:srgbClr val="FFFFFF"/>
                </a:solidFill>
                <a:latin typeface="Calibri"/>
                <a:cs typeface="Calibri"/>
              </a:rPr>
              <a:t>to</a:t>
            </a:r>
            <a:r>
              <a:rPr lang="en-US" sz="1400" spc="-15" dirty="0">
                <a:solidFill>
                  <a:srgbClr val="FFFFFF"/>
                </a:solidFill>
                <a:latin typeface="Calibri"/>
                <a:cs typeface="Calibri"/>
              </a:rPr>
              <a:t> </a:t>
            </a:r>
            <a:r>
              <a:rPr lang="en-US" sz="1400" spc="-5" dirty="0">
                <a:solidFill>
                  <a:srgbClr val="FFFFFF"/>
                </a:solidFill>
                <a:latin typeface="Calibri"/>
                <a:cs typeface="Calibri"/>
              </a:rPr>
              <a:t>the</a:t>
            </a:r>
            <a:r>
              <a:rPr lang="en-US" sz="1400" dirty="0">
                <a:solidFill>
                  <a:srgbClr val="FFFFFF"/>
                </a:solidFill>
                <a:latin typeface="Calibri"/>
                <a:cs typeface="Calibri"/>
              </a:rPr>
              <a:t> </a:t>
            </a:r>
            <a:r>
              <a:rPr lang="en-US" sz="1400" spc="-5" dirty="0">
                <a:solidFill>
                  <a:srgbClr val="FFFFFF"/>
                </a:solidFill>
                <a:latin typeface="Calibri"/>
                <a:cs typeface="Calibri"/>
              </a:rPr>
              <a:t>year</a:t>
            </a:r>
            <a:r>
              <a:rPr lang="en-US" sz="1400" spc="-20" dirty="0">
                <a:solidFill>
                  <a:srgbClr val="FFFFFF"/>
                </a:solidFill>
                <a:latin typeface="Calibri"/>
                <a:cs typeface="Calibri"/>
              </a:rPr>
              <a:t> </a:t>
            </a:r>
            <a:r>
              <a:rPr lang="en-US" sz="1400" spc="-5" dirty="0">
                <a:solidFill>
                  <a:srgbClr val="FFFFFF"/>
                </a:solidFill>
                <a:latin typeface="Calibri"/>
                <a:cs typeface="Calibri"/>
              </a:rPr>
              <a:t>built</a:t>
            </a:r>
            <a:endParaRPr lang="en-US" sz="1400" dirty="0">
              <a:latin typeface="Calibri"/>
              <a:cs typeface="Calibri"/>
            </a:endParaRPr>
          </a:p>
          <a:p>
            <a:pPr marL="12700" marR="1022985">
              <a:lnSpc>
                <a:spcPct val="297600"/>
              </a:lnSpc>
            </a:pPr>
            <a:r>
              <a:rPr sz="1400" spc="-5" dirty="0">
                <a:solidFill>
                  <a:srgbClr val="FFFFFF"/>
                </a:solidFill>
                <a:latin typeface="Calibri"/>
                <a:cs typeface="Calibri"/>
              </a:rPr>
              <a:t>Consider the </a:t>
            </a:r>
            <a:r>
              <a:rPr sz="1400" spc="-10" dirty="0">
                <a:solidFill>
                  <a:srgbClr val="FFFFFF"/>
                </a:solidFill>
                <a:latin typeface="Calibri"/>
                <a:cs typeface="Calibri"/>
              </a:rPr>
              <a:t>number </a:t>
            </a:r>
            <a:r>
              <a:rPr sz="1400" dirty="0">
                <a:solidFill>
                  <a:srgbClr val="FFFFFF"/>
                </a:solidFill>
                <a:latin typeface="Calibri"/>
                <a:cs typeface="Calibri"/>
              </a:rPr>
              <a:t>of </a:t>
            </a:r>
            <a:r>
              <a:rPr sz="1400" spc="-10" dirty="0">
                <a:solidFill>
                  <a:srgbClr val="FFFFFF"/>
                </a:solidFill>
                <a:latin typeface="Calibri"/>
                <a:cs typeface="Calibri"/>
              </a:rPr>
              <a:t>bedroom</a:t>
            </a:r>
            <a:r>
              <a:rPr lang="en-US" sz="1400" spc="-10" dirty="0">
                <a:solidFill>
                  <a:srgbClr val="FFFFFF"/>
                </a:solidFill>
                <a:latin typeface="Calibri"/>
                <a:cs typeface="Calibri"/>
              </a:rPr>
              <a:t> </a:t>
            </a:r>
            <a:r>
              <a:rPr sz="1400" spc="-10" dirty="0">
                <a:solidFill>
                  <a:srgbClr val="FFFFFF"/>
                </a:solidFill>
                <a:latin typeface="Calibri"/>
                <a:cs typeface="Calibri"/>
              </a:rPr>
              <a:t>Focus </a:t>
            </a:r>
            <a:r>
              <a:rPr sz="1400" dirty="0">
                <a:solidFill>
                  <a:srgbClr val="FFFFFF"/>
                </a:solidFill>
                <a:latin typeface="Calibri"/>
                <a:cs typeface="Calibri"/>
              </a:rPr>
              <a:t>on</a:t>
            </a:r>
            <a:r>
              <a:rPr sz="1400" spc="-15" dirty="0">
                <a:solidFill>
                  <a:srgbClr val="FFFFFF"/>
                </a:solidFill>
                <a:latin typeface="Calibri"/>
                <a:cs typeface="Calibri"/>
              </a:rPr>
              <a:t> </a:t>
            </a:r>
            <a:r>
              <a:rPr sz="1400" spc="-5" dirty="0">
                <a:solidFill>
                  <a:srgbClr val="FFFFFF"/>
                </a:solidFill>
                <a:latin typeface="Calibri"/>
                <a:cs typeface="Calibri"/>
              </a:rPr>
              <a:t>the </a:t>
            </a:r>
            <a:r>
              <a:rPr sz="1400" spc="-10" dirty="0">
                <a:solidFill>
                  <a:srgbClr val="FFFFFF"/>
                </a:solidFill>
                <a:latin typeface="Calibri"/>
                <a:cs typeface="Calibri"/>
              </a:rPr>
              <a:t>square</a:t>
            </a:r>
            <a:r>
              <a:rPr sz="1400" dirty="0">
                <a:solidFill>
                  <a:srgbClr val="FFFFFF"/>
                </a:solidFill>
                <a:latin typeface="Calibri"/>
                <a:cs typeface="Calibri"/>
              </a:rPr>
              <a:t> </a:t>
            </a:r>
            <a:r>
              <a:rPr sz="1400" spc="-10" dirty="0">
                <a:solidFill>
                  <a:srgbClr val="FFFFFF"/>
                </a:solidFill>
                <a:latin typeface="Calibri"/>
                <a:cs typeface="Calibri"/>
              </a:rPr>
              <a:t>footage</a:t>
            </a:r>
            <a:endParaRPr sz="1400" dirty="0">
              <a:latin typeface="Calibri"/>
              <a:cs typeface="Calibri"/>
            </a:endParaRPr>
          </a:p>
          <a:p>
            <a:pPr>
              <a:lnSpc>
                <a:spcPct val="100000"/>
              </a:lnSpc>
            </a:pPr>
            <a:endParaRPr sz="1400" dirty="0">
              <a:latin typeface="Calibri"/>
              <a:cs typeface="Calibri"/>
            </a:endParaRPr>
          </a:p>
          <a:p>
            <a:pPr>
              <a:lnSpc>
                <a:spcPct val="100000"/>
              </a:lnSpc>
              <a:spcBef>
                <a:spcPts val="20"/>
              </a:spcBef>
            </a:pPr>
            <a:endParaRPr sz="1300" dirty="0">
              <a:latin typeface="Calibri"/>
              <a:cs typeface="Calibri"/>
            </a:endParaRPr>
          </a:p>
          <a:p>
            <a:pPr marL="12700">
              <a:lnSpc>
                <a:spcPct val="100000"/>
              </a:lnSpc>
              <a:spcBef>
                <a:spcPts val="5"/>
              </a:spcBef>
            </a:pPr>
            <a:r>
              <a:rPr sz="1400" spc="-5" dirty="0">
                <a:solidFill>
                  <a:srgbClr val="FFFFFF"/>
                </a:solidFill>
                <a:latin typeface="Calibri"/>
                <a:cs typeface="Calibri"/>
              </a:rPr>
              <a:t>Maintain</a:t>
            </a:r>
            <a:r>
              <a:rPr sz="1400" spc="-20" dirty="0">
                <a:solidFill>
                  <a:srgbClr val="FFFFFF"/>
                </a:solidFill>
                <a:latin typeface="Calibri"/>
                <a:cs typeface="Calibri"/>
              </a:rPr>
              <a:t> </a:t>
            </a:r>
            <a:r>
              <a:rPr sz="1400" spc="-5" dirty="0">
                <a:solidFill>
                  <a:srgbClr val="FFFFFF"/>
                </a:solidFill>
                <a:latin typeface="Calibri"/>
                <a:cs typeface="Calibri"/>
              </a:rPr>
              <a:t>the</a:t>
            </a:r>
            <a:r>
              <a:rPr sz="1400" spc="-15" dirty="0">
                <a:solidFill>
                  <a:srgbClr val="FFFFFF"/>
                </a:solidFill>
                <a:latin typeface="Calibri"/>
                <a:cs typeface="Calibri"/>
              </a:rPr>
              <a:t> </a:t>
            </a:r>
            <a:r>
              <a:rPr sz="1400" spc="-5" dirty="0">
                <a:solidFill>
                  <a:srgbClr val="FFFFFF"/>
                </a:solidFill>
                <a:latin typeface="Calibri"/>
                <a:cs typeface="Calibri"/>
              </a:rPr>
              <a:t>condition </a:t>
            </a:r>
            <a:r>
              <a:rPr sz="1400" dirty="0">
                <a:solidFill>
                  <a:srgbClr val="FFFFFF"/>
                </a:solidFill>
                <a:latin typeface="Calibri"/>
                <a:cs typeface="Calibri"/>
              </a:rPr>
              <a:t>of</a:t>
            </a:r>
            <a:r>
              <a:rPr sz="1400" spc="-20" dirty="0">
                <a:solidFill>
                  <a:srgbClr val="FFFFFF"/>
                </a:solidFill>
                <a:latin typeface="Calibri"/>
                <a:cs typeface="Calibri"/>
              </a:rPr>
              <a:t> </a:t>
            </a:r>
            <a:r>
              <a:rPr sz="1400" spc="-5" dirty="0">
                <a:solidFill>
                  <a:srgbClr val="FFFFFF"/>
                </a:solidFill>
                <a:latin typeface="Calibri"/>
                <a:cs typeface="Calibri"/>
              </a:rPr>
              <a:t>the </a:t>
            </a:r>
            <a:r>
              <a:rPr sz="1400" spc="-10" dirty="0">
                <a:solidFill>
                  <a:srgbClr val="FFFFFF"/>
                </a:solidFill>
                <a:latin typeface="Calibri"/>
                <a:cs typeface="Calibri"/>
              </a:rPr>
              <a:t>property</a:t>
            </a:r>
            <a:endParaRPr sz="1400" dirty="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731" y="226568"/>
            <a:ext cx="5459730" cy="705321"/>
          </a:xfrm>
          <a:prstGeom prst="rect">
            <a:avLst/>
          </a:prstGeom>
        </p:spPr>
        <p:txBody>
          <a:bodyPr vert="horz" wrap="square" lIns="0" tIns="88900" rIns="0" bIns="0" rtlCol="0">
            <a:spAutoFit/>
          </a:bodyPr>
          <a:lstStyle/>
          <a:p>
            <a:pPr marL="12700" marR="5080">
              <a:lnSpc>
                <a:spcPts val="4750"/>
              </a:lnSpc>
              <a:spcBef>
                <a:spcPts val="700"/>
              </a:spcBef>
            </a:pPr>
            <a:r>
              <a:rPr lang="en-US" sz="4400" i="0" spc="-80" dirty="0">
                <a:latin typeface="Calibri Light"/>
                <a:cs typeface="Calibri Light"/>
              </a:rPr>
              <a:t>NEXT STEPS</a:t>
            </a:r>
            <a:endParaRPr sz="4400" dirty="0">
              <a:latin typeface="Calibri Light"/>
              <a:cs typeface="Calibri Light"/>
            </a:endParaRPr>
          </a:p>
        </p:txBody>
      </p:sp>
      <p:pic>
        <p:nvPicPr>
          <p:cNvPr id="3" name="object 3"/>
          <p:cNvPicPr/>
          <p:nvPr/>
        </p:nvPicPr>
        <p:blipFill>
          <a:blip r:embed="rId2" cstate="print"/>
          <a:stretch>
            <a:fillRect/>
          </a:stretch>
        </p:blipFill>
        <p:spPr>
          <a:xfrm>
            <a:off x="161544" y="2121407"/>
            <a:ext cx="5498591" cy="4197095"/>
          </a:xfrm>
          <a:prstGeom prst="rect">
            <a:avLst/>
          </a:prstGeom>
        </p:spPr>
      </p:pic>
      <p:grpSp>
        <p:nvGrpSpPr>
          <p:cNvPr id="4" name="object 4"/>
          <p:cNvGrpSpPr/>
          <p:nvPr/>
        </p:nvGrpSpPr>
        <p:grpSpPr>
          <a:xfrm>
            <a:off x="6295390" y="1586231"/>
            <a:ext cx="5581650" cy="613410"/>
            <a:chOff x="6295390" y="1586231"/>
            <a:chExt cx="5581650" cy="613410"/>
          </a:xfrm>
        </p:grpSpPr>
        <p:sp>
          <p:nvSpPr>
            <p:cNvPr id="5" name="object 5"/>
            <p:cNvSpPr/>
            <p:nvPr/>
          </p:nvSpPr>
          <p:spPr>
            <a:xfrm>
              <a:off x="6301740" y="1813560"/>
              <a:ext cx="5568950" cy="379730"/>
            </a:xfrm>
            <a:custGeom>
              <a:avLst/>
              <a:gdLst/>
              <a:ahLst/>
              <a:cxnLst/>
              <a:rect l="l" t="t" r="r" b="b"/>
              <a:pathLst>
                <a:path w="5568950" h="379730">
                  <a:moveTo>
                    <a:pt x="0" y="0"/>
                  </a:moveTo>
                  <a:lnTo>
                    <a:pt x="5568696" y="0"/>
                  </a:lnTo>
                  <a:lnTo>
                    <a:pt x="5568696" y="379475"/>
                  </a:lnTo>
                  <a:lnTo>
                    <a:pt x="0" y="379475"/>
                  </a:lnTo>
                  <a:lnTo>
                    <a:pt x="0" y="0"/>
                  </a:lnTo>
                  <a:close/>
                </a:path>
              </a:pathLst>
            </a:custGeom>
            <a:ln w="12700">
              <a:solidFill>
                <a:srgbClr val="3C9CCC"/>
              </a:solidFill>
            </a:ln>
          </p:spPr>
          <p:txBody>
            <a:bodyPr wrap="square" lIns="0" tIns="0" rIns="0" bIns="0" rtlCol="0"/>
            <a:lstStyle/>
            <a:p>
              <a:endParaRPr/>
            </a:p>
          </p:txBody>
        </p:sp>
        <p:sp>
          <p:nvSpPr>
            <p:cNvPr id="6" name="object 6"/>
            <p:cNvSpPr/>
            <p:nvPr/>
          </p:nvSpPr>
          <p:spPr>
            <a:xfrm>
              <a:off x="6580632" y="1592581"/>
              <a:ext cx="3896995" cy="443865"/>
            </a:xfrm>
            <a:custGeom>
              <a:avLst/>
              <a:gdLst/>
              <a:ahLst/>
              <a:cxnLst/>
              <a:rect l="l" t="t" r="r" b="b"/>
              <a:pathLst>
                <a:path w="3896995" h="443864">
                  <a:moveTo>
                    <a:pt x="3822954" y="0"/>
                  </a:moveTo>
                  <a:lnTo>
                    <a:pt x="73914" y="0"/>
                  </a:lnTo>
                  <a:lnTo>
                    <a:pt x="45144" y="5809"/>
                  </a:lnTo>
                  <a:lnTo>
                    <a:pt x="21650" y="21650"/>
                  </a:lnTo>
                  <a:lnTo>
                    <a:pt x="5809" y="45144"/>
                  </a:lnTo>
                  <a:lnTo>
                    <a:pt x="0" y="73913"/>
                  </a:lnTo>
                  <a:lnTo>
                    <a:pt x="0" y="369569"/>
                  </a:lnTo>
                  <a:lnTo>
                    <a:pt x="5809" y="398339"/>
                  </a:lnTo>
                  <a:lnTo>
                    <a:pt x="21650" y="421833"/>
                  </a:lnTo>
                  <a:lnTo>
                    <a:pt x="45144" y="437674"/>
                  </a:lnTo>
                  <a:lnTo>
                    <a:pt x="73914" y="443483"/>
                  </a:lnTo>
                  <a:lnTo>
                    <a:pt x="3822954" y="443483"/>
                  </a:lnTo>
                  <a:lnTo>
                    <a:pt x="3851723" y="437674"/>
                  </a:lnTo>
                  <a:lnTo>
                    <a:pt x="3875217" y="421833"/>
                  </a:lnTo>
                  <a:lnTo>
                    <a:pt x="3891058" y="398339"/>
                  </a:lnTo>
                  <a:lnTo>
                    <a:pt x="3896867" y="369569"/>
                  </a:lnTo>
                  <a:lnTo>
                    <a:pt x="3896867" y="73913"/>
                  </a:lnTo>
                  <a:lnTo>
                    <a:pt x="3891058" y="45144"/>
                  </a:lnTo>
                  <a:lnTo>
                    <a:pt x="3875217" y="21650"/>
                  </a:lnTo>
                  <a:lnTo>
                    <a:pt x="3851723" y="5809"/>
                  </a:lnTo>
                  <a:lnTo>
                    <a:pt x="3822954" y="0"/>
                  </a:lnTo>
                  <a:close/>
                </a:path>
              </a:pathLst>
            </a:custGeom>
            <a:solidFill>
              <a:srgbClr val="3C9CCC"/>
            </a:solidFill>
          </p:spPr>
          <p:txBody>
            <a:bodyPr wrap="square" lIns="0" tIns="0" rIns="0" bIns="0" rtlCol="0"/>
            <a:lstStyle/>
            <a:p>
              <a:endParaRPr/>
            </a:p>
          </p:txBody>
        </p:sp>
        <p:sp>
          <p:nvSpPr>
            <p:cNvPr id="7" name="object 7"/>
            <p:cNvSpPr/>
            <p:nvPr/>
          </p:nvSpPr>
          <p:spPr>
            <a:xfrm>
              <a:off x="6580632" y="1592581"/>
              <a:ext cx="3896995" cy="443865"/>
            </a:xfrm>
            <a:custGeom>
              <a:avLst/>
              <a:gdLst/>
              <a:ahLst/>
              <a:cxnLst/>
              <a:rect l="l" t="t" r="r" b="b"/>
              <a:pathLst>
                <a:path w="3896995" h="443864">
                  <a:moveTo>
                    <a:pt x="0" y="73913"/>
                  </a:moveTo>
                  <a:lnTo>
                    <a:pt x="5809" y="45144"/>
                  </a:lnTo>
                  <a:lnTo>
                    <a:pt x="21650" y="21650"/>
                  </a:lnTo>
                  <a:lnTo>
                    <a:pt x="45144" y="5809"/>
                  </a:lnTo>
                  <a:lnTo>
                    <a:pt x="73914" y="0"/>
                  </a:lnTo>
                  <a:lnTo>
                    <a:pt x="3822954" y="0"/>
                  </a:lnTo>
                  <a:lnTo>
                    <a:pt x="3851723" y="5809"/>
                  </a:lnTo>
                  <a:lnTo>
                    <a:pt x="3875217" y="21650"/>
                  </a:lnTo>
                  <a:lnTo>
                    <a:pt x="3891058" y="45144"/>
                  </a:lnTo>
                  <a:lnTo>
                    <a:pt x="3896867" y="73913"/>
                  </a:lnTo>
                  <a:lnTo>
                    <a:pt x="3896867" y="369569"/>
                  </a:lnTo>
                  <a:lnTo>
                    <a:pt x="3891058" y="398339"/>
                  </a:lnTo>
                  <a:lnTo>
                    <a:pt x="3875217" y="421833"/>
                  </a:lnTo>
                  <a:lnTo>
                    <a:pt x="3851723" y="437674"/>
                  </a:lnTo>
                  <a:lnTo>
                    <a:pt x="3822954" y="443483"/>
                  </a:lnTo>
                  <a:lnTo>
                    <a:pt x="73914" y="443483"/>
                  </a:lnTo>
                  <a:lnTo>
                    <a:pt x="45144" y="437674"/>
                  </a:lnTo>
                  <a:lnTo>
                    <a:pt x="21650" y="421833"/>
                  </a:lnTo>
                  <a:lnTo>
                    <a:pt x="5809" y="398339"/>
                  </a:lnTo>
                  <a:lnTo>
                    <a:pt x="0" y="369569"/>
                  </a:lnTo>
                  <a:lnTo>
                    <a:pt x="0" y="73913"/>
                  </a:lnTo>
                  <a:close/>
                </a:path>
              </a:pathLst>
            </a:custGeom>
            <a:ln w="12699">
              <a:solidFill>
                <a:srgbClr val="FFFFFF"/>
              </a:solidFill>
            </a:ln>
          </p:spPr>
          <p:txBody>
            <a:bodyPr wrap="square" lIns="0" tIns="0" rIns="0" bIns="0" rtlCol="0"/>
            <a:lstStyle/>
            <a:p>
              <a:endParaRPr/>
            </a:p>
          </p:txBody>
        </p:sp>
      </p:grpSp>
      <p:grpSp>
        <p:nvGrpSpPr>
          <p:cNvPr id="8" name="object 8"/>
          <p:cNvGrpSpPr/>
          <p:nvPr/>
        </p:nvGrpSpPr>
        <p:grpSpPr>
          <a:xfrm>
            <a:off x="6295390" y="2267460"/>
            <a:ext cx="5581650" cy="612140"/>
            <a:chOff x="6295390" y="2267460"/>
            <a:chExt cx="5581650" cy="612140"/>
          </a:xfrm>
        </p:grpSpPr>
        <p:sp>
          <p:nvSpPr>
            <p:cNvPr id="9" name="object 9"/>
            <p:cNvSpPr/>
            <p:nvPr/>
          </p:nvSpPr>
          <p:spPr>
            <a:xfrm>
              <a:off x="6301740" y="2494788"/>
              <a:ext cx="5568950" cy="378460"/>
            </a:xfrm>
            <a:custGeom>
              <a:avLst/>
              <a:gdLst/>
              <a:ahLst/>
              <a:cxnLst/>
              <a:rect l="l" t="t" r="r" b="b"/>
              <a:pathLst>
                <a:path w="5568950" h="378460">
                  <a:moveTo>
                    <a:pt x="0" y="0"/>
                  </a:moveTo>
                  <a:lnTo>
                    <a:pt x="5568696" y="0"/>
                  </a:lnTo>
                  <a:lnTo>
                    <a:pt x="5568696" y="377951"/>
                  </a:lnTo>
                  <a:lnTo>
                    <a:pt x="0" y="377951"/>
                  </a:lnTo>
                  <a:lnTo>
                    <a:pt x="0" y="0"/>
                  </a:lnTo>
                  <a:close/>
                </a:path>
              </a:pathLst>
            </a:custGeom>
            <a:ln w="12699">
              <a:solidFill>
                <a:srgbClr val="4484CA"/>
              </a:solidFill>
            </a:ln>
          </p:spPr>
          <p:txBody>
            <a:bodyPr wrap="square" lIns="0" tIns="0" rIns="0" bIns="0" rtlCol="0"/>
            <a:lstStyle/>
            <a:p>
              <a:endParaRPr/>
            </a:p>
          </p:txBody>
        </p:sp>
        <p:sp>
          <p:nvSpPr>
            <p:cNvPr id="10" name="object 10"/>
            <p:cNvSpPr/>
            <p:nvPr/>
          </p:nvSpPr>
          <p:spPr>
            <a:xfrm>
              <a:off x="6580632" y="2273811"/>
              <a:ext cx="3896995" cy="441959"/>
            </a:xfrm>
            <a:custGeom>
              <a:avLst/>
              <a:gdLst/>
              <a:ahLst/>
              <a:cxnLst/>
              <a:rect l="l" t="t" r="r" b="b"/>
              <a:pathLst>
                <a:path w="3896995" h="441960">
                  <a:moveTo>
                    <a:pt x="3823208" y="0"/>
                  </a:moveTo>
                  <a:lnTo>
                    <a:pt x="73660" y="0"/>
                  </a:lnTo>
                  <a:lnTo>
                    <a:pt x="44989" y="5789"/>
                  </a:lnTo>
                  <a:lnTo>
                    <a:pt x="21575" y="21575"/>
                  </a:lnTo>
                  <a:lnTo>
                    <a:pt x="5789" y="44989"/>
                  </a:lnTo>
                  <a:lnTo>
                    <a:pt x="0" y="73660"/>
                  </a:lnTo>
                  <a:lnTo>
                    <a:pt x="0" y="368287"/>
                  </a:lnTo>
                  <a:lnTo>
                    <a:pt x="5789" y="396965"/>
                  </a:lnTo>
                  <a:lnTo>
                    <a:pt x="21575" y="420382"/>
                  </a:lnTo>
                  <a:lnTo>
                    <a:pt x="44989" y="436170"/>
                  </a:lnTo>
                  <a:lnTo>
                    <a:pt x="73660" y="441960"/>
                  </a:lnTo>
                  <a:lnTo>
                    <a:pt x="3823208" y="441960"/>
                  </a:lnTo>
                  <a:lnTo>
                    <a:pt x="3851878" y="436170"/>
                  </a:lnTo>
                  <a:lnTo>
                    <a:pt x="3875292" y="420382"/>
                  </a:lnTo>
                  <a:lnTo>
                    <a:pt x="3891078" y="396965"/>
                  </a:lnTo>
                  <a:lnTo>
                    <a:pt x="3896867" y="368287"/>
                  </a:lnTo>
                  <a:lnTo>
                    <a:pt x="3896867" y="73660"/>
                  </a:lnTo>
                  <a:lnTo>
                    <a:pt x="3891078" y="44989"/>
                  </a:lnTo>
                  <a:lnTo>
                    <a:pt x="3875292" y="21575"/>
                  </a:lnTo>
                  <a:lnTo>
                    <a:pt x="3851878" y="5789"/>
                  </a:lnTo>
                  <a:lnTo>
                    <a:pt x="3823208" y="0"/>
                  </a:lnTo>
                  <a:close/>
                </a:path>
              </a:pathLst>
            </a:custGeom>
            <a:solidFill>
              <a:srgbClr val="4484CA"/>
            </a:solidFill>
          </p:spPr>
          <p:txBody>
            <a:bodyPr wrap="square" lIns="0" tIns="0" rIns="0" bIns="0" rtlCol="0"/>
            <a:lstStyle/>
            <a:p>
              <a:endParaRPr/>
            </a:p>
          </p:txBody>
        </p:sp>
        <p:sp>
          <p:nvSpPr>
            <p:cNvPr id="11" name="object 11"/>
            <p:cNvSpPr/>
            <p:nvPr/>
          </p:nvSpPr>
          <p:spPr>
            <a:xfrm>
              <a:off x="6580632" y="2273810"/>
              <a:ext cx="3896995" cy="441959"/>
            </a:xfrm>
            <a:custGeom>
              <a:avLst/>
              <a:gdLst/>
              <a:ahLst/>
              <a:cxnLst/>
              <a:rect l="l" t="t" r="r" b="b"/>
              <a:pathLst>
                <a:path w="3896995" h="441960">
                  <a:moveTo>
                    <a:pt x="0" y="73660"/>
                  </a:moveTo>
                  <a:lnTo>
                    <a:pt x="5789" y="44989"/>
                  </a:lnTo>
                  <a:lnTo>
                    <a:pt x="21575" y="21575"/>
                  </a:lnTo>
                  <a:lnTo>
                    <a:pt x="44989" y="5789"/>
                  </a:lnTo>
                  <a:lnTo>
                    <a:pt x="73660" y="0"/>
                  </a:lnTo>
                  <a:lnTo>
                    <a:pt x="3823208" y="0"/>
                  </a:lnTo>
                  <a:lnTo>
                    <a:pt x="3851878" y="5789"/>
                  </a:lnTo>
                  <a:lnTo>
                    <a:pt x="3875292" y="21575"/>
                  </a:lnTo>
                  <a:lnTo>
                    <a:pt x="3891078" y="44989"/>
                  </a:lnTo>
                  <a:lnTo>
                    <a:pt x="3896867" y="73660"/>
                  </a:lnTo>
                  <a:lnTo>
                    <a:pt x="3896867" y="368287"/>
                  </a:lnTo>
                  <a:lnTo>
                    <a:pt x="3891078" y="396965"/>
                  </a:lnTo>
                  <a:lnTo>
                    <a:pt x="3875292" y="420382"/>
                  </a:lnTo>
                  <a:lnTo>
                    <a:pt x="3851878" y="436170"/>
                  </a:lnTo>
                  <a:lnTo>
                    <a:pt x="3823208" y="441960"/>
                  </a:lnTo>
                  <a:lnTo>
                    <a:pt x="73660" y="441960"/>
                  </a:lnTo>
                  <a:lnTo>
                    <a:pt x="44989" y="436170"/>
                  </a:lnTo>
                  <a:lnTo>
                    <a:pt x="21575" y="420382"/>
                  </a:lnTo>
                  <a:lnTo>
                    <a:pt x="5789" y="396965"/>
                  </a:lnTo>
                  <a:lnTo>
                    <a:pt x="0" y="368287"/>
                  </a:lnTo>
                  <a:lnTo>
                    <a:pt x="0" y="73660"/>
                  </a:lnTo>
                  <a:close/>
                </a:path>
              </a:pathLst>
            </a:custGeom>
            <a:ln w="12700">
              <a:solidFill>
                <a:srgbClr val="FFFFFF"/>
              </a:solidFill>
            </a:ln>
          </p:spPr>
          <p:txBody>
            <a:bodyPr wrap="square" lIns="0" tIns="0" rIns="0" bIns="0" rtlCol="0"/>
            <a:lstStyle/>
            <a:p>
              <a:endParaRPr/>
            </a:p>
          </p:txBody>
        </p:sp>
      </p:grpSp>
      <p:grpSp>
        <p:nvGrpSpPr>
          <p:cNvPr id="12" name="object 12"/>
          <p:cNvGrpSpPr/>
          <p:nvPr/>
        </p:nvGrpSpPr>
        <p:grpSpPr>
          <a:xfrm>
            <a:off x="6295390" y="2947163"/>
            <a:ext cx="5581650" cy="612140"/>
            <a:chOff x="6295390" y="2947163"/>
            <a:chExt cx="5581650" cy="612140"/>
          </a:xfrm>
        </p:grpSpPr>
        <p:sp>
          <p:nvSpPr>
            <p:cNvPr id="13" name="object 13"/>
            <p:cNvSpPr/>
            <p:nvPr/>
          </p:nvSpPr>
          <p:spPr>
            <a:xfrm>
              <a:off x="6301740" y="3174492"/>
              <a:ext cx="5568950" cy="378460"/>
            </a:xfrm>
            <a:custGeom>
              <a:avLst/>
              <a:gdLst/>
              <a:ahLst/>
              <a:cxnLst/>
              <a:rect l="l" t="t" r="r" b="b"/>
              <a:pathLst>
                <a:path w="5568950" h="378460">
                  <a:moveTo>
                    <a:pt x="0" y="0"/>
                  </a:moveTo>
                  <a:lnTo>
                    <a:pt x="5568696" y="0"/>
                  </a:lnTo>
                  <a:lnTo>
                    <a:pt x="5568696" y="377951"/>
                  </a:lnTo>
                  <a:lnTo>
                    <a:pt x="0" y="377951"/>
                  </a:lnTo>
                  <a:lnTo>
                    <a:pt x="0" y="0"/>
                  </a:lnTo>
                  <a:close/>
                </a:path>
              </a:pathLst>
            </a:custGeom>
            <a:ln w="12699">
              <a:solidFill>
                <a:srgbClr val="4A6FC8"/>
              </a:solidFill>
            </a:ln>
          </p:spPr>
          <p:txBody>
            <a:bodyPr wrap="square" lIns="0" tIns="0" rIns="0" bIns="0" rtlCol="0"/>
            <a:lstStyle/>
            <a:p>
              <a:endParaRPr/>
            </a:p>
          </p:txBody>
        </p:sp>
        <p:sp>
          <p:nvSpPr>
            <p:cNvPr id="14" name="object 14"/>
            <p:cNvSpPr/>
            <p:nvPr/>
          </p:nvSpPr>
          <p:spPr>
            <a:xfrm>
              <a:off x="6580632" y="2953513"/>
              <a:ext cx="3896995" cy="443865"/>
            </a:xfrm>
            <a:custGeom>
              <a:avLst/>
              <a:gdLst/>
              <a:ahLst/>
              <a:cxnLst/>
              <a:rect l="l" t="t" r="r" b="b"/>
              <a:pathLst>
                <a:path w="3896995" h="443864">
                  <a:moveTo>
                    <a:pt x="3822954" y="0"/>
                  </a:moveTo>
                  <a:lnTo>
                    <a:pt x="73914" y="0"/>
                  </a:lnTo>
                  <a:lnTo>
                    <a:pt x="45144" y="5809"/>
                  </a:lnTo>
                  <a:lnTo>
                    <a:pt x="21650" y="21650"/>
                  </a:lnTo>
                  <a:lnTo>
                    <a:pt x="5809" y="45144"/>
                  </a:lnTo>
                  <a:lnTo>
                    <a:pt x="0" y="73913"/>
                  </a:lnTo>
                  <a:lnTo>
                    <a:pt x="0" y="369569"/>
                  </a:lnTo>
                  <a:lnTo>
                    <a:pt x="5809" y="398339"/>
                  </a:lnTo>
                  <a:lnTo>
                    <a:pt x="21650" y="421833"/>
                  </a:lnTo>
                  <a:lnTo>
                    <a:pt x="45144" y="437674"/>
                  </a:lnTo>
                  <a:lnTo>
                    <a:pt x="73914" y="443483"/>
                  </a:lnTo>
                  <a:lnTo>
                    <a:pt x="3822954" y="443483"/>
                  </a:lnTo>
                  <a:lnTo>
                    <a:pt x="3851723" y="437674"/>
                  </a:lnTo>
                  <a:lnTo>
                    <a:pt x="3875217" y="421833"/>
                  </a:lnTo>
                  <a:lnTo>
                    <a:pt x="3891058" y="398339"/>
                  </a:lnTo>
                  <a:lnTo>
                    <a:pt x="3896867" y="369569"/>
                  </a:lnTo>
                  <a:lnTo>
                    <a:pt x="3896867" y="73913"/>
                  </a:lnTo>
                  <a:lnTo>
                    <a:pt x="3891058" y="45144"/>
                  </a:lnTo>
                  <a:lnTo>
                    <a:pt x="3875217" y="21650"/>
                  </a:lnTo>
                  <a:lnTo>
                    <a:pt x="3851723" y="5809"/>
                  </a:lnTo>
                  <a:lnTo>
                    <a:pt x="3822954" y="0"/>
                  </a:lnTo>
                  <a:close/>
                </a:path>
              </a:pathLst>
            </a:custGeom>
            <a:solidFill>
              <a:srgbClr val="4A6FC8"/>
            </a:solidFill>
          </p:spPr>
          <p:txBody>
            <a:bodyPr wrap="square" lIns="0" tIns="0" rIns="0" bIns="0" rtlCol="0"/>
            <a:lstStyle/>
            <a:p>
              <a:endParaRPr/>
            </a:p>
          </p:txBody>
        </p:sp>
        <p:sp>
          <p:nvSpPr>
            <p:cNvPr id="15" name="object 15"/>
            <p:cNvSpPr/>
            <p:nvPr/>
          </p:nvSpPr>
          <p:spPr>
            <a:xfrm>
              <a:off x="6580632" y="2953513"/>
              <a:ext cx="3896995" cy="443865"/>
            </a:xfrm>
            <a:custGeom>
              <a:avLst/>
              <a:gdLst/>
              <a:ahLst/>
              <a:cxnLst/>
              <a:rect l="l" t="t" r="r" b="b"/>
              <a:pathLst>
                <a:path w="3896995" h="443864">
                  <a:moveTo>
                    <a:pt x="0" y="73913"/>
                  </a:moveTo>
                  <a:lnTo>
                    <a:pt x="5809" y="45144"/>
                  </a:lnTo>
                  <a:lnTo>
                    <a:pt x="21650" y="21650"/>
                  </a:lnTo>
                  <a:lnTo>
                    <a:pt x="45144" y="5809"/>
                  </a:lnTo>
                  <a:lnTo>
                    <a:pt x="73914" y="0"/>
                  </a:lnTo>
                  <a:lnTo>
                    <a:pt x="3822954" y="0"/>
                  </a:lnTo>
                  <a:lnTo>
                    <a:pt x="3851723" y="5809"/>
                  </a:lnTo>
                  <a:lnTo>
                    <a:pt x="3875217" y="21650"/>
                  </a:lnTo>
                  <a:lnTo>
                    <a:pt x="3891058" y="45144"/>
                  </a:lnTo>
                  <a:lnTo>
                    <a:pt x="3896867" y="73913"/>
                  </a:lnTo>
                  <a:lnTo>
                    <a:pt x="3896867" y="369569"/>
                  </a:lnTo>
                  <a:lnTo>
                    <a:pt x="3891058" y="398339"/>
                  </a:lnTo>
                  <a:lnTo>
                    <a:pt x="3875217" y="421833"/>
                  </a:lnTo>
                  <a:lnTo>
                    <a:pt x="3851723" y="437674"/>
                  </a:lnTo>
                  <a:lnTo>
                    <a:pt x="3822954" y="443483"/>
                  </a:lnTo>
                  <a:lnTo>
                    <a:pt x="73914" y="443483"/>
                  </a:lnTo>
                  <a:lnTo>
                    <a:pt x="45144" y="437674"/>
                  </a:lnTo>
                  <a:lnTo>
                    <a:pt x="21650" y="421833"/>
                  </a:lnTo>
                  <a:lnTo>
                    <a:pt x="5809" y="398339"/>
                  </a:lnTo>
                  <a:lnTo>
                    <a:pt x="0" y="369569"/>
                  </a:lnTo>
                  <a:lnTo>
                    <a:pt x="0" y="73913"/>
                  </a:lnTo>
                  <a:close/>
                </a:path>
              </a:pathLst>
            </a:custGeom>
            <a:ln w="12699">
              <a:solidFill>
                <a:srgbClr val="FFFFFF"/>
              </a:solidFill>
            </a:ln>
          </p:spPr>
          <p:txBody>
            <a:bodyPr wrap="square" lIns="0" tIns="0" rIns="0" bIns="0" rtlCol="0"/>
            <a:lstStyle/>
            <a:p>
              <a:endParaRPr/>
            </a:p>
          </p:txBody>
        </p:sp>
      </p:grpSp>
      <p:grpSp>
        <p:nvGrpSpPr>
          <p:cNvPr id="16" name="object 16"/>
          <p:cNvGrpSpPr/>
          <p:nvPr/>
        </p:nvGrpSpPr>
        <p:grpSpPr>
          <a:xfrm>
            <a:off x="6295390" y="3628393"/>
            <a:ext cx="5581650" cy="612140"/>
            <a:chOff x="6295390" y="3628393"/>
            <a:chExt cx="5581650" cy="612140"/>
          </a:xfrm>
        </p:grpSpPr>
        <p:sp>
          <p:nvSpPr>
            <p:cNvPr id="17" name="object 17"/>
            <p:cNvSpPr/>
            <p:nvPr/>
          </p:nvSpPr>
          <p:spPr>
            <a:xfrm>
              <a:off x="6301740" y="3855719"/>
              <a:ext cx="5568950" cy="378460"/>
            </a:xfrm>
            <a:custGeom>
              <a:avLst/>
              <a:gdLst/>
              <a:ahLst/>
              <a:cxnLst/>
              <a:rect l="l" t="t" r="r" b="b"/>
              <a:pathLst>
                <a:path w="5568950" h="378460">
                  <a:moveTo>
                    <a:pt x="0" y="0"/>
                  </a:moveTo>
                  <a:lnTo>
                    <a:pt x="5568696" y="0"/>
                  </a:lnTo>
                  <a:lnTo>
                    <a:pt x="5568696" y="377951"/>
                  </a:lnTo>
                  <a:lnTo>
                    <a:pt x="0" y="377951"/>
                  </a:lnTo>
                  <a:lnTo>
                    <a:pt x="0" y="0"/>
                  </a:lnTo>
                  <a:close/>
                </a:path>
              </a:pathLst>
            </a:custGeom>
            <a:ln w="12699">
              <a:solidFill>
                <a:srgbClr val="525EC7"/>
              </a:solidFill>
            </a:ln>
          </p:spPr>
          <p:txBody>
            <a:bodyPr wrap="square" lIns="0" tIns="0" rIns="0" bIns="0" rtlCol="0"/>
            <a:lstStyle/>
            <a:p>
              <a:endParaRPr/>
            </a:p>
          </p:txBody>
        </p:sp>
        <p:sp>
          <p:nvSpPr>
            <p:cNvPr id="18" name="object 18"/>
            <p:cNvSpPr/>
            <p:nvPr/>
          </p:nvSpPr>
          <p:spPr>
            <a:xfrm>
              <a:off x="6580632" y="3634743"/>
              <a:ext cx="3896995" cy="441959"/>
            </a:xfrm>
            <a:custGeom>
              <a:avLst/>
              <a:gdLst/>
              <a:ahLst/>
              <a:cxnLst/>
              <a:rect l="l" t="t" r="r" b="b"/>
              <a:pathLst>
                <a:path w="3896995" h="441960">
                  <a:moveTo>
                    <a:pt x="3823208" y="0"/>
                  </a:moveTo>
                  <a:lnTo>
                    <a:pt x="73660" y="0"/>
                  </a:lnTo>
                  <a:lnTo>
                    <a:pt x="44989" y="5789"/>
                  </a:lnTo>
                  <a:lnTo>
                    <a:pt x="21575" y="21575"/>
                  </a:lnTo>
                  <a:lnTo>
                    <a:pt x="5789" y="44989"/>
                  </a:lnTo>
                  <a:lnTo>
                    <a:pt x="0" y="73660"/>
                  </a:lnTo>
                  <a:lnTo>
                    <a:pt x="0" y="368287"/>
                  </a:lnTo>
                  <a:lnTo>
                    <a:pt x="5789" y="396965"/>
                  </a:lnTo>
                  <a:lnTo>
                    <a:pt x="21575" y="420382"/>
                  </a:lnTo>
                  <a:lnTo>
                    <a:pt x="44989" y="436170"/>
                  </a:lnTo>
                  <a:lnTo>
                    <a:pt x="73660" y="441960"/>
                  </a:lnTo>
                  <a:lnTo>
                    <a:pt x="3823208" y="441960"/>
                  </a:lnTo>
                  <a:lnTo>
                    <a:pt x="3851878" y="436170"/>
                  </a:lnTo>
                  <a:lnTo>
                    <a:pt x="3875292" y="420382"/>
                  </a:lnTo>
                  <a:lnTo>
                    <a:pt x="3891078" y="396965"/>
                  </a:lnTo>
                  <a:lnTo>
                    <a:pt x="3896867" y="368287"/>
                  </a:lnTo>
                  <a:lnTo>
                    <a:pt x="3896867" y="73660"/>
                  </a:lnTo>
                  <a:lnTo>
                    <a:pt x="3891078" y="44989"/>
                  </a:lnTo>
                  <a:lnTo>
                    <a:pt x="3875292" y="21575"/>
                  </a:lnTo>
                  <a:lnTo>
                    <a:pt x="3851878" y="5789"/>
                  </a:lnTo>
                  <a:lnTo>
                    <a:pt x="3823208" y="0"/>
                  </a:lnTo>
                  <a:close/>
                </a:path>
              </a:pathLst>
            </a:custGeom>
            <a:solidFill>
              <a:srgbClr val="525EC7"/>
            </a:solidFill>
          </p:spPr>
          <p:txBody>
            <a:bodyPr wrap="square" lIns="0" tIns="0" rIns="0" bIns="0" rtlCol="0"/>
            <a:lstStyle/>
            <a:p>
              <a:endParaRPr/>
            </a:p>
          </p:txBody>
        </p:sp>
        <p:sp>
          <p:nvSpPr>
            <p:cNvPr id="19" name="object 19"/>
            <p:cNvSpPr/>
            <p:nvPr/>
          </p:nvSpPr>
          <p:spPr>
            <a:xfrm>
              <a:off x="6580632" y="3634743"/>
              <a:ext cx="3896995" cy="441959"/>
            </a:xfrm>
            <a:custGeom>
              <a:avLst/>
              <a:gdLst/>
              <a:ahLst/>
              <a:cxnLst/>
              <a:rect l="l" t="t" r="r" b="b"/>
              <a:pathLst>
                <a:path w="3896995" h="441960">
                  <a:moveTo>
                    <a:pt x="0" y="73660"/>
                  </a:moveTo>
                  <a:lnTo>
                    <a:pt x="5789" y="44989"/>
                  </a:lnTo>
                  <a:lnTo>
                    <a:pt x="21575" y="21575"/>
                  </a:lnTo>
                  <a:lnTo>
                    <a:pt x="44989" y="5789"/>
                  </a:lnTo>
                  <a:lnTo>
                    <a:pt x="73660" y="0"/>
                  </a:lnTo>
                  <a:lnTo>
                    <a:pt x="3823208" y="0"/>
                  </a:lnTo>
                  <a:lnTo>
                    <a:pt x="3851878" y="5789"/>
                  </a:lnTo>
                  <a:lnTo>
                    <a:pt x="3875292" y="21575"/>
                  </a:lnTo>
                  <a:lnTo>
                    <a:pt x="3891078" y="44989"/>
                  </a:lnTo>
                  <a:lnTo>
                    <a:pt x="3896867" y="73660"/>
                  </a:lnTo>
                  <a:lnTo>
                    <a:pt x="3896867" y="368287"/>
                  </a:lnTo>
                  <a:lnTo>
                    <a:pt x="3891078" y="396965"/>
                  </a:lnTo>
                  <a:lnTo>
                    <a:pt x="3875292" y="420382"/>
                  </a:lnTo>
                  <a:lnTo>
                    <a:pt x="3851878" y="436170"/>
                  </a:lnTo>
                  <a:lnTo>
                    <a:pt x="3823208" y="441960"/>
                  </a:lnTo>
                  <a:lnTo>
                    <a:pt x="73660" y="441960"/>
                  </a:lnTo>
                  <a:lnTo>
                    <a:pt x="44989" y="436170"/>
                  </a:lnTo>
                  <a:lnTo>
                    <a:pt x="21575" y="420382"/>
                  </a:lnTo>
                  <a:lnTo>
                    <a:pt x="5789" y="396965"/>
                  </a:lnTo>
                  <a:lnTo>
                    <a:pt x="0" y="368287"/>
                  </a:lnTo>
                  <a:lnTo>
                    <a:pt x="0" y="73660"/>
                  </a:lnTo>
                  <a:close/>
                </a:path>
              </a:pathLst>
            </a:custGeom>
            <a:ln w="12700">
              <a:solidFill>
                <a:srgbClr val="FFFFFF"/>
              </a:solidFill>
            </a:ln>
          </p:spPr>
          <p:txBody>
            <a:bodyPr wrap="square" lIns="0" tIns="0" rIns="0" bIns="0" rtlCol="0"/>
            <a:lstStyle/>
            <a:p>
              <a:endParaRPr/>
            </a:p>
          </p:txBody>
        </p:sp>
      </p:grpSp>
      <p:grpSp>
        <p:nvGrpSpPr>
          <p:cNvPr id="20" name="object 20"/>
          <p:cNvGrpSpPr/>
          <p:nvPr/>
        </p:nvGrpSpPr>
        <p:grpSpPr>
          <a:xfrm>
            <a:off x="6295390" y="4308095"/>
            <a:ext cx="5581650" cy="612140"/>
            <a:chOff x="6295390" y="4308095"/>
            <a:chExt cx="5581650" cy="612140"/>
          </a:xfrm>
        </p:grpSpPr>
        <p:sp>
          <p:nvSpPr>
            <p:cNvPr id="21" name="object 21"/>
            <p:cNvSpPr/>
            <p:nvPr/>
          </p:nvSpPr>
          <p:spPr>
            <a:xfrm>
              <a:off x="6301740" y="4535423"/>
              <a:ext cx="5568950" cy="378460"/>
            </a:xfrm>
            <a:custGeom>
              <a:avLst/>
              <a:gdLst/>
              <a:ahLst/>
              <a:cxnLst/>
              <a:rect l="l" t="t" r="r" b="b"/>
              <a:pathLst>
                <a:path w="5568950" h="378460">
                  <a:moveTo>
                    <a:pt x="0" y="0"/>
                  </a:moveTo>
                  <a:lnTo>
                    <a:pt x="5568696" y="0"/>
                  </a:lnTo>
                  <a:lnTo>
                    <a:pt x="5568696" y="377951"/>
                  </a:lnTo>
                  <a:lnTo>
                    <a:pt x="0" y="377951"/>
                  </a:lnTo>
                  <a:lnTo>
                    <a:pt x="0" y="0"/>
                  </a:lnTo>
                  <a:close/>
                </a:path>
              </a:pathLst>
            </a:custGeom>
            <a:ln w="12699">
              <a:solidFill>
                <a:srgbClr val="6258C6"/>
              </a:solidFill>
            </a:ln>
          </p:spPr>
          <p:txBody>
            <a:bodyPr wrap="square" lIns="0" tIns="0" rIns="0" bIns="0" rtlCol="0"/>
            <a:lstStyle/>
            <a:p>
              <a:endParaRPr/>
            </a:p>
          </p:txBody>
        </p:sp>
        <p:sp>
          <p:nvSpPr>
            <p:cNvPr id="22" name="object 22"/>
            <p:cNvSpPr/>
            <p:nvPr/>
          </p:nvSpPr>
          <p:spPr>
            <a:xfrm>
              <a:off x="6580632" y="4314445"/>
              <a:ext cx="3896995" cy="443865"/>
            </a:xfrm>
            <a:custGeom>
              <a:avLst/>
              <a:gdLst/>
              <a:ahLst/>
              <a:cxnLst/>
              <a:rect l="l" t="t" r="r" b="b"/>
              <a:pathLst>
                <a:path w="3896995" h="443864">
                  <a:moveTo>
                    <a:pt x="3822954" y="0"/>
                  </a:moveTo>
                  <a:lnTo>
                    <a:pt x="73914" y="0"/>
                  </a:lnTo>
                  <a:lnTo>
                    <a:pt x="45144" y="5809"/>
                  </a:lnTo>
                  <a:lnTo>
                    <a:pt x="21650" y="21650"/>
                  </a:lnTo>
                  <a:lnTo>
                    <a:pt x="5809" y="45144"/>
                  </a:lnTo>
                  <a:lnTo>
                    <a:pt x="0" y="73913"/>
                  </a:lnTo>
                  <a:lnTo>
                    <a:pt x="0" y="369569"/>
                  </a:lnTo>
                  <a:lnTo>
                    <a:pt x="5809" y="398339"/>
                  </a:lnTo>
                  <a:lnTo>
                    <a:pt x="21650" y="421833"/>
                  </a:lnTo>
                  <a:lnTo>
                    <a:pt x="45144" y="437674"/>
                  </a:lnTo>
                  <a:lnTo>
                    <a:pt x="73914" y="443483"/>
                  </a:lnTo>
                  <a:lnTo>
                    <a:pt x="3822954" y="443483"/>
                  </a:lnTo>
                  <a:lnTo>
                    <a:pt x="3851723" y="437674"/>
                  </a:lnTo>
                  <a:lnTo>
                    <a:pt x="3875217" y="421833"/>
                  </a:lnTo>
                  <a:lnTo>
                    <a:pt x="3891058" y="398339"/>
                  </a:lnTo>
                  <a:lnTo>
                    <a:pt x="3896867" y="369569"/>
                  </a:lnTo>
                  <a:lnTo>
                    <a:pt x="3896867" y="73913"/>
                  </a:lnTo>
                  <a:lnTo>
                    <a:pt x="3891058" y="45144"/>
                  </a:lnTo>
                  <a:lnTo>
                    <a:pt x="3875217" y="21650"/>
                  </a:lnTo>
                  <a:lnTo>
                    <a:pt x="3851723" y="5809"/>
                  </a:lnTo>
                  <a:lnTo>
                    <a:pt x="3822954" y="0"/>
                  </a:lnTo>
                  <a:close/>
                </a:path>
              </a:pathLst>
            </a:custGeom>
            <a:solidFill>
              <a:srgbClr val="6258C6"/>
            </a:solidFill>
          </p:spPr>
          <p:txBody>
            <a:bodyPr wrap="square" lIns="0" tIns="0" rIns="0" bIns="0" rtlCol="0"/>
            <a:lstStyle/>
            <a:p>
              <a:endParaRPr/>
            </a:p>
          </p:txBody>
        </p:sp>
        <p:sp>
          <p:nvSpPr>
            <p:cNvPr id="23" name="object 23"/>
            <p:cNvSpPr/>
            <p:nvPr/>
          </p:nvSpPr>
          <p:spPr>
            <a:xfrm>
              <a:off x="6580632" y="4314445"/>
              <a:ext cx="3896995" cy="443865"/>
            </a:xfrm>
            <a:custGeom>
              <a:avLst/>
              <a:gdLst/>
              <a:ahLst/>
              <a:cxnLst/>
              <a:rect l="l" t="t" r="r" b="b"/>
              <a:pathLst>
                <a:path w="3896995" h="443864">
                  <a:moveTo>
                    <a:pt x="0" y="73913"/>
                  </a:moveTo>
                  <a:lnTo>
                    <a:pt x="5809" y="45144"/>
                  </a:lnTo>
                  <a:lnTo>
                    <a:pt x="21650" y="21650"/>
                  </a:lnTo>
                  <a:lnTo>
                    <a:pt x="45144" y="5809"/>
                  </a:lnTo>
                  <a:lnTo>
                    <a:pt x="73914" y="0"/>
                  </a:lnTo>
                  <a:lnTo>
                    <a:pt x="3822954" y="0"/>
                  </a:lnTo>
                  <a:lnTo>
                    <a:pt x="3851723" y="5809"/>
                  </a:lnTo>
                  <a:lnTo>
                    <a:pt x="3875217" y="21650"/>
                  </a:lnTo>
                  <a:lnTo>
                    <a:pt x="3891058" y="45144"/>
                  </a:lnTo>
                  <a:lnTo>
                    <a:pt x="3896867" y="73913"/>
                  </a:lnTo>
                  <a:lnTo>
                    <a:pt x="3896867" y="369569"/>
                  </a:lnTo>
                  <a:lnTo>
                    <a:pt x="3891058" y="398339"/>
                  </a:lnTo>
                  <a:lnTo>
                    <a:pt x="3875217" y="421833"/>
                  </a:lnTo>
                  <a:lnTo>
                    <a:pt x="3851723" y="437674"/>
                  </a:lnTo>
                  <a:lnTo>
                    <a:pt x="3822954" y="443483"/>
                  </a:lnTo>
                  <a:lnTo>
                    <a:pt x="73914" y="443483"/>
                  </a:lnTo>
                  <a:lnTo>
                    <a:pt x="45144" y="437674"/>
                  </a:lnTo>
                  <a:lnTo>
                    <a:pt x="21650" y="421833"/>
                  </a:lnTo>
                  <a:lnTo>
                    <a:pt x="5809" y="398339"/>
                  </a:lnTo>
                  <a:lnTo>
                    <a:pt x="0" y="369569"/>
                  </a:lnTo>
                  <a:lnTo>
                    <a:pt x="0" y="73913"/>
                  </a:lnTo>
                  <a:close/>
                </a:path>
              </a:pathLst>
            </a:custGeom>
            <a:ln w="12699">
              <a:solidFill>
                <a:srgbClr val="FFFFFF"/>
              </a:solidFill>
            </a:ln>
          </p:spPr>
          <p:txBody>
            <a:bodyPr wrap="square" lIns="0" tIns="0" rIns="0" bIns="0" rtlCol="0"/>
            <a:lstStyle/>
            <a:p>
              <a:endParaRPr/>
            </a:p>
          </p:txBody>
        </p:sp>
      </p:grpSp>
      <p:grpSp>
        <p:nvGrpSpPr>
          <p:cNvPr id="24" name="object 24"/>
          <p:cNvGrpSpPr/>
          <p:nvPr/>
        </p:nvGrpSpPr>
        <p:grpSpPr>
          <a:xfrm>
            <a:off x="6295390" y="4987797"/>
            <a:ext cx="5581650" cy="613410"/>
            <a:chOff x="6295390" y="4987797"/>
            <a:chExt cx="5581650" cy="613410"/>
          </a:xfrm>
        </p:grpSpPr>
        <p:sp>
          <p:nvSpPr>
            <p:cNvPr id="25" name="object 25"/>
            <p:cNvSpPr/>
            <p:nvPr/>
          </p:nvSpPr>
          <p:spPr>
            <a:xfrm>
              <a:off x="6301740" y="5216651"/>
              <a:ext cx="5568950" cy="378460"/>
            </a:xfrm>
            <a:custGeom>
              <a:avLst/>
              <a:gdLst/>
              <a:ahLst/>
              <a:cxnLst/>
              <a:rect l="l" t="t" r="r" b="b"/>
              <a:pathLst>
                <a:path w="5568950" h="378460">
                  <a:moveTo>
                    <a:pt x="0" y="0"/>
                  </a:moveTo>
                  <a:lnTo>
                    <a:pt x="5568696" y="0"/>
                  </a:lnTo>
                  <a:lnTo>
                    <a:pt x="5568696" y="377952"/>
                  </a:lnTo>
                  <a:lnTo>
                    <a:pt x="0" y="377952"/>
                  </a:lnTo>
                  <a:lnTo>
                    <a:pt x="0" y="0"/>
                  </a:lnTo>
                  <a:close/>
                </a:path>
              </a:pathLst>
            </a:custGeom>
            <a:ln w="12699">
              <a:solidFill>
                <a:srgbClr val="7B5FC5"/>
              </a:solidFill>
            </a:ln>
          </p:spPr>
          <p:txBody>
            <a:bodyPr wrap="square" lIns="0" tIns="0" rIns="0" bIns="0" rtlCol="0"/>
            <a:lstStyle/>
            <a:p>
              <a:endParaRPr/>
            </a:p>
          </p:txBody>
        </p:sp>
        <p:sp>
          <p:nvSpPr>
            <p:cNvPr id="26" name="object 26"/>
            <p:cNvSpPr/>
            <p:nvPr/>
          </p:nvSpPr>
          <p:spPr>
            <a:xfrm>
              <a:off x="6580632" y="4994147"/>
              <a:ext cx="3896995" cy="443865"/>
            </a:xfrm>
            <a:custGeom>
              <a:avLst/>
              <a:gdLst/>
              <a:ahLst/>
              <a:cxnLst/>
              <a:rect l="l" t="t" r="r" b="b"/>
              <a:pathLst>
                <a:path w="3896995" h="443864">
                  <a:moveTo>
                    <a:pt x="3822954" y="0"/>
                  </a:moveTo>
                  <a:lnTo>
                    <a:pt x="73914" y="0"/>
                  </a:lnTo>
                  <a:lnTo>
                    <a:pt x="45144" y="5809"/>
                  </a:lnTo>
                  <a:lnTo>
                    <a:pt x="21650" y="21650"/>
                  </a:lnTo>
                  <a:lnTo>
                    <a:pt x="5809" y="45144"/>
                  </a:lnTo>
                  <a:lnTo>
                    <a:pt x="0" y="73913"/>
                  </a:lnTo>
                  <a:lnTo>
                    <a:pt x="0" y="369569"/>
                  </a:lnTo>
                  <a:lnTo>
                    <a:pt x="5809" y="398339"/>
                  </a:lnTo>
                  <a:lnTo>
                    <a:pt x="21650" y="421833"/>
                  </a:lnTo>
                  <a:lnTo>
                    <a:pt x="45144" y="437674"/>
                  </a:lnTo>
                  <a:lnTo>
                    <a:pt x="73914" y="443483"/>
                  </a:lnTo>
                  <a:lnTo>
                    <a:pt x="3822954" y="443483"/>
                  </a:lnTo>
                  <a:lnTo>
                    <a:pt x="3851723" y="437674"/>
                  </a:lnTo>
                  <a:lnTo>
                    <a:pt x="3875217" y="421833"/>
                  </a:lnTo>
                  <a:lnTo>
                    <a:pt x="3891058" y="398339"/>
                  </a:lnTo>
                  <a:lnTo>
                    <a:pt x="3896867" y="369569"/>
                  </a:lnTo>
                  <a:lnTo>
                    <a:pt x="3896867" y="73913"/>
                  </a:lnTo>
                  <a:lnTo>
                    <a:pt x="3891058" y="45144"/>
                  </a:lnTo>
                  <a:lnTo>
                    <a:pt x="3875217" y="21650"/>
                  </a:lnTo>
                  <a:lnTo>
                    <a:pt x="3851723" y="5809"/>
                  </a:lnTo>
                  <a:lnTo>
                    <a:pt x="3822954" y="0"/>
                  </a:lnTo>
                  <a:close/>
                </a:path>
              </a:pathLst>
            </a:custGeom>
            <a:solidFill>
              <a:srgbClr val="7B5FC5"/>
            </a:solidFill>
          </p:spPr>
          <p:txBody>
            <a:bodyPr wrap="square" lIns="0" tIns="0" rIns="0" bIns="0" rtlCol="0"/>
            <a:lstStyle/>
            <a:p>
              <a:endParaRPr/>
            </a:p>
          </p:txBody>
        </p:sp>
        <p:sp>
          <p:nvSpPr>
            <p:cNvPr id="27" name="object 27"/>
            <p:cNvSpPr/>
            <p:nvPr/>
          </p:nvSpPr>
          <p:spPr>
            <a:xfrm>
              <a:off x="6580632" y="4994147"/>
              <a:ext cx="3896995" cy="443865"/>
            </a:xfrm>
            <a:custGeom>
              <a:avLst/>
              <a:gdLst/>
              <a:ahLst/>
              <a:cxnLst/>
              <a:rect l="l" t="t" r="r" b="b"/>
              <a:pathLst>
                <a:path w="3896995" h="443864">
                  <a:moveTo>
                    <a:pt x="0" y="73913"/>
                  </a:moveTo>
                  <a:lnTo>
                    <a:pt x="5809" y="45144"/>
                  </a:lnTo>
                  <a:lnTo>
                    <a:pt x="21650" y="21650"/>
                  </a:lnTo>
                  <a:lnTo>
                    <a:pt x="45144" y="5809"/>
                  </a:lnTo>
                  <a:lnTo>
                    <a:pt x="73914" y="0"/>
                  </a:lnTo>
                  <a:lnTo>
                    <a:pt x="3822954" y="0"/>
                  </a:lnTo>
                  <a:lnTo>
                    <a:pt x="3851723" y="5809"/>
                  </a:lnTo>
                  <a:lnTo>
                    <a:pt x="3875217" y="21650"/>
                  </a:lnTo>
                  <a:lnTo>
                    <a:pt x="3891058" y="45144"/>
                  </a:lnTo>
                  <a:lnTo>
                    <a:pt x="3896867" y="73913"/>
                  </a:lnTo>
                  <a:lnTo>
                    <a:pt x="3896867" y="369569"/>
                  </a:lnTo>
                  <a:lnTo>
                    <a:pt x="3891058" y="398339"/>
                  </a:lnTo>
                  <a:lnTo>
                    <a:pt x="3875217" y="421833"/>
                  </a:lnTo>
                  <a:lnTo>
                    <a:pt x="3851723" y="437674"/>
                  </a:lnTo>
                  <a:lnTo>
                    <a:pt x="3822954" y="443483"/>
                  </a:lnTo>
                  <a:lnTo>
                    <a:pt x="73914" y="443483"/>
                  </a:lnTo>
                  <a:lnTo>
                    <a:pt x="45144" y="437674"/>
                  </a:lnTo>
                  <a:lnTo>
                    <a:pt x="21650" y="421833"/>
                  </a:lnTo>
                  <a:lnTo>
                    <a:pt x="5809" y="398339"/>
                  </a:lnTo>
                  <a:lnTo>
                    <a:pt x="0" y="369569"/>
                  </a:lnTo>
                  <a:lnTo>
                    <a:pt x="0" y="73913"/>
                  </a:lnTo>
                  <a:close/>
                </a:path>
              </a:pathLst>
            </a:custGeom>
            <a:ln w="12699">
              <a:solidFill>
                <a:srgbClr val="FFFFFF"/>
              </a:solidFill>
            </a:ln>
          </p:spPr>
          <p:txBody>
            <a:bodyPr wrap="square" lIns="0" tIns="0" rIns="0" bIns="0" rtlCol="0"/>
            <a:lstStyle/>
            <a:p>
              <a:endParaRPr/>
            </a:p>
          </p:txBody>
        </p:sp>
      </p:grpSp>
      <p:sp>
        <p:nvSpPr>
          <p:cNvPr id="28" name="object 28"/>
          <p:cNvSpPr txBox="1"/>
          <p:nvPr/>
        </p:nvSpPr>
        <p:spPr>
          <a:xfrm>
            <a:off x="6736428" y="1664938"/>
            <a:ext cx="3469004" cy="3656329"/>
          </a:xfrm>
          <a:prstGeom prst="rect">
            <a:avLst/>
          </a:prstGeom>
        </p:spPr>
        <p:txBody>
          <a:bodyPr vert="horz" wrap="square" lIns="0" tIns="12700" rIns="0" bIns="0" rtlCol="0">
            <a:spAutoFit/>
          </a:bodyPr>
          <a:lstStyle/>
          <a:p>
            <a:pPr marL="12700">
              <a:lnSpc>
                <a:spcPct val="100000"/>
              </a:lnSpc>
              <a:spcBef>
                <a:spcPts val="100"/>
              </a:spcBef>
            </a:pPr>
            <a:r>
              <a:rPr sz="1500" spc="-15" dirty="0">
                <a:solidFill>
                  <a:srgbClr val="FFFFFF"/>
                </a:solidFill>
                <a:latin typeface="Calibri"/>
                <a:cs typeface="Calibri"/>
              </a:rPr>
              <a:t>Stay</a:t>
            </a:r>
            <a:r>
              <a:rPr sz="1500" spc="-20" dirty="0">
                <a:solidFill>
                  <a:srgbClr val="FFFFFF"/>
                </a:solidFill>
                <a:latin typeface="Calibri"/>
                <a:cs typeface="Calibri"/>
              </a:rPr>
              <a:t> </a:t>
            </a:r>
            <a:r>
              <a:rPr sz="1500" spc="-5" dirty="0">
                <a:solidFill>
                  <a:srgbClr val="FFFFFF"/>
                </a:solidFill>
                <a:latin typeface="Calibri"/>
                <a:cs typeface="Calibri"/>
              </a:rPr>
              <a:t>updated</a:t>
            </a:r>
            <a:r>
              <a:rPr sz="1500" spc="-40" dirty="0">
                <a:solidFill>
                  <a:srgbClr val="FFFFFF"/>
                </a:solidFill>
                <a:latin typeface="Calibri"/>
                <a:cs typeface="Calibri"/>
              </a:rPr>
              <a:t> </a:t>
            </a:r>
            <a:r>
              <a:rPr sz="1500" dirty="0">
                <a:solidFill>
                  <a:srgbClr val="FFFFFF"/>
                </a:solidFill>
                <a:latin typeface="Calibri"/>
                <a:cs typeface="Calibri"/>
              </a:rPr>
              <a:t>on</a:t>
            </a:r>
            <a:r>
              <a:rPr sz="1500" spc="-20" dirty="0">
                <a:solidFill>
                  <a:srgbClr val="FFFFFF"/>
                </a:solidFill>
                <a:latin typeface="Calibri"/>
                <a:cs typeface="Calibri"/>
              </a:rPr>
              <a:t> </a:t>
            </a:r>
            <a:r>
              <a:rPr sz="1500" spc="-10" dirty="0">
                <a:solidFill>
                  <a:srgbClr val="FFFFFF"/>
                </a:solidFill>
                <a:latin typeface="Calibri"/>
                <a:cs typeface="Calibri"/>
              </a:rPr>
              <a:t>market</a:t>
            </a:r>
            <a:r>
              <a:rPr sz="1500" spc="-20" dirty="0">
                <a:solidFill>
                  <a:srgbClr val="FFFFFF"/>
                </a:solidFill>
                <a:latin typeface="Calibri"/>
                <a:cs typeface="Calibri"/>
              </a:rPr>
              <a:t> </a:t>
            </a:r>
            <a:r>
              <a:rPr sz="1500" spc="-5" dirty="0">
                <a:solidFill>
                  <a:srgbClr val="FFFFFF"/>
                </a:solidFill>
                <a:latin typeface="Calibri"/>
                <a:cs typeface="Calibri"/>
              </a:rPr>
              <a:t>trends</a:t>
            </a:r>
            <a:endParaRPr sz="1500" dirty="0">
              <a:latin typeface="Calibri"/>
              <a:cs typeface="Calibri"/>
            </a:endParaRPr>
          </a:p>
          <a:p>
            <a:pPr marL="12700" marR="5080">
              <a:lnSpc>
                <a:spcPct val="297600"/>
              </a:lnSpc>
            </a:pPr>
            <a:r>
              <a:rPr sz="1500" spc="-10" dirty="0">
                <a:solidFill>
                  <a:srgbClr val="FFFFFF"/>
                </a:solidFill>
                <a:latin typeface="Calibri"/>
                <a:cs typeface="Calibri"/>
              </a:rPr>
              <a:t>Educate </a:t>
            </a:r>
            <a:r>
              <a:rPr sz="1500" spc="-5" dirty="0">
                <a:solidFill>
                  <a:srgbClr val="FFFFFF"/>
                </a:solidFill>
                <a:latin typeface="Calibri"/>
                <a:cs typeface="Calibri"/>
              </a:rPr>
              <a:t>clients </a:t>
            </a:r>
            <a:r>
              <a:rPr sz="1500" dirty="0">
                <a:solidFill>
                  <a:srgbClr val="FFFFFF"/>
                </a:solidFill>
                <a:latin typeface="Calibri"/>
                <a:cs typeface="Calibri"/>
              </a:rPr>
              <a:t>on the impact of </a:t>
            </a:r>
            <a:r>
              <a:rPr sz="1500" spc="-15" dirty="0">
                <a:solidFill>
                  <a:srgbClr val="FFFFFF"/>
                </a:solidFill>
                <a:latin typeface="Calibri"/>
                <a:cs typeface="Calibri"/>
              </a:rPr>
              <a:t>features </a:t>
            </a:r>
            <a:r>
              <a:rPr sz="1500" spc="-10" dirty="0">
                <a:solidFill>
                  <a:srgbClr val="FFFFFF"/>
                </a:solidFill>
                <a:latin typeface="Calibri"/>
                <a:cs typeface="Calibri"/>
              </a:rPr>
              <a:t> </a:t>
            </a:r>
            <a:r>
              <a:rPr sz="1500" spc="-15" dirty="0">
                <a:solidFill>
                  <a:srgbClr val="FFFFFF"/>
                </a:solidFill>
                <a:latin typeface="Calibri"/>
                <a:cs typeface="Calibri"/>
              </a:rPr>
              <a:t>Stay </a:t>
            </a:r>
            <a:r>
              <a:rPr sz="1500" spc="-10" dirty="0">
                <a:solidFill>
                  <a:srgbClr val="FFFFFF"/>
                </a:solidFill>
                <a:latin typeface="Calibri"/>
                <a:cs typeface="Calibri"/>
              </a:rPr>
              <a:t>informed </a:t>
            </a:r>
            <a:r>
              <a:rPr sz="1500" dirty="0">
                <a:solidFill>
                  <a:srgbClr val="FFFFFF"/>
                </a:solidFill>
                <a:latin typeface="Calibri"/>
                <a:cs typeface="Calibri"/>
              </a:rPr>
              <a:t>about </a:t>
            </a:r>
            <a:r>
              <a:rPr sz="1500" spc="-5" dirty="0">
                <a:solidFill>
                  <a:srgbClr val="FFFFFF"/>
                </a:solidFill>
                <a:latin typeface="Calibri"/>
                <a:cs typeface="Calibri"/>
              </a:rPr>
              <a:t>regulations </a:t>
            </a:r>
            <a:r>
              <a:rPr sz="1500" dirty="0">
                <a:solidFill>
                  <a:srgbClr val="FFFFFF"/>
                </a:solidFill>
                <a:latin typeface="Calibri"/>
                <a:cs typeface="Calibri"/>
              </a:rPr>
              <a:t>and </a:t>
            </a:r>
            <a:r>
              <a:rPr sz="1500" spc="-5" dirty="0">
                <a:solidFill>
                  <a:srgbClr val="FFFFFF"/>
                </a:solidFill>
                <a:latin typeface="Calibri"/>
                <a:cs typeface="Calibri"/>
              </a:rPr>
              <a:t>policies </a:t>
            </a:r>
            <a:r>
              <a:rPr sz="1500" spc="-325" dirty="0">
                <a:solidFill>
                  <a:srgbClr val="FFFFFF"/>
                </a:solidFill>
                <a:latin typeface="Calibri"/>
                <a:cs typeface="Calibri"/>
              </a:rPr>
              <a:t> </a:t>
            </a:r>
            <a:r>
              <a:rPr sz="1500" spc="-10" dirty="0">
                <a:solidFill>
                  <a:srgbClr val="FFFFFF"/>
                </a:solidFill>
                <a:latin typeface="Calibri"/>
                <a:cs typeface="Calibri"/>
              </a:rPr>
              <a:t>Collaborate</a:t>
            </a:r>
            <a:r>
              <a:rPr sz="1500" spc="-30" dirty="0">
                <a:solidFill>
                  <a:srgbClr val="FFFFFF"/>
                </a:solidFill>
                <a:latin typeface="Calibri"/>
                <a:cs typeface="Calibri"/>
              </a:rPr>
              <a:t> </a:t>
            </a:r>
            <a:r>
              <a:rPr sz="1500" spc="-5" dirty="0">
                <a:solidFill>
                  <a:srgbClr val="FFFFFF"/>
                </a:solidFill>
                <a:latin typeface="Calibri"/>
                <a:cs typeface="Calibri"/>
              </a:rPr>
              <a:t>with</a:t>
            </a:r>
            <a:r>
              <a:rPr sz="1500" dirty="0">
                <a:solidFill>
                  <a:srgbClr val="FFFFFF"/>
                </a:solidFill>
                <a:latin typeface="Calibri"/>
                <a:cs typeface="Calibri"/>
              </a:rPr>
              <a:t> </a:t>
            </a:r>
            <a:r>
              <a:rPr sz="1500" spc="-10" dirty="0">
                <a:solidFill>
                  <a:srgbClr val="FFFFFF"/>
                </a:solidFill>
                <a:latin typeface="Calibri"/>
                <a:cs typeface="Calibri"/>
              </a:rPr>
              <a:t>appraisers</a:t>
            </a:r>
            <a:endParaRPr sz="1500" dirty="0">
              <a:latin typeface="Calibri"/>
              <a:cs typeface="Calibri"/>
            </a:endParaRPr>
          </a:p>
          <a:p>
            <a:pPr marL="12700" marR="523875">
              <a:lnSpc>
                <a:spcPct val="297600"/>
              </a:lnSpc>
            </a:pPr>
            <a:r>
              <a:rPr sz="1500" dirty="0">
                <a:solidFill>
                  <a:srgbClr val="FFFFFF"/>
                </a:solidFill>
                <a:latin typeface="Calibri"/>
                <a:cs typeface="Calibri"/>
              </a:rPr>
              <a:t>Conduct </a:t>
            </a:r>
            <a:r>
              <a:rPr sz="1500" spc="-5" dirty="0">
                <a:solidFill>
                  <a:srgbClr val="FFFFFF"/>
                </a:solidFill>
                <a:latin typeface="Calibri"/>
                <a:cs typeface="Calibri"/>
              </a:rPr>
              <a:t>thorough </a:t>
            </a:r>
            <a:r>
              <a:rPr sz="1500" spc="-15" dirty="0">
                <a:solidFill>
                  <a:srgbClr val="FFFFFF"/>
                </a:solidFill>
                <a:latin typeface="Calibri"/>
                <a:cs typeface="Calibri"/>
              </a:rPr>
              <a:t>market </a:t>
            </a:r>
            <a:r>
              <a:rPr sz="1500" spc="-5" dirty="0">
                <a:solidFill>
                  <a:srgbClr val="FFFFFF"/>
                </a:solidFill>
                <a:latin typeface="Calibri"/>
                <a:cs typeface="Calibri"/>
              </a:rPr>
              <a:t>analyses </a:t>
            </a:r>
            <a:r>
              <a:rPr sz="1500" dirty="0">
                <a:solidFill>
                  <a:srgbClr val="FFFFFF"/>
                </a:solidFill>
                <a:latin typeface="Calibri"/>
                <a:cs typeface="Calibri"/>
              </a:rPr>
              <a:t> </a:t>
            </a:r>
            <a:r>
              <a:rPr sz="1500" spc="-10" dirty="0">
                <a:solidFill>
                  <a:srgbClr val="FFFFFF"/>
                </a:solidFill>
                <a:latin typeface="Calibri"/>
                <a:cs typeface="Calibri"/>
              </a:rPr>
              <a:t>Provide</a:t>
            </a:r>
            <a:r>
              <a:rPr sz="1500" spc="-30" dirty="0">
                <a:solidFill>
                  <a:srgbClr val="FFFFFF"/>
                </a:solidFill>
                <a:latin typeface="Calibri"/>
                <a:cs typeface="Calibri"/>
              </a:rPr>
              <a:t> </a:t>
            </a:r>
            <a:r>
              <a:rPr sz="1500" spc="-10" dirty="0">
                <a:solidFill>
                  <a:srgbClr val="FFFFFF"/>
                </a:solidFill>
                <a:latin typeface="Calibri"/>
                <a:cs typeface="Calibri"/>
              </a:rPr>
              <a:t>renovation</a:t>
            </a:r>
            <a:r>
              <a:rPr sz="1500" spc="-15" dirty="0">
                <a:solidFill>
                  <a:srgbClr val="FFFFFF"/>
                </a:solidFill>
                <a:latin typeface="Calibri"/>
                <a:cs typeface="Calibri"/>
              </a:rPr>
              <a:t> </a:t>
            </a:r>
            <a:r>
              <a:rPr sz="1500" spc="-5" dirty="0">
                <a:solidFill>
                  <a:srgbClr val="FFFFFF"/>
                </a:solidFill>
                <a:latin typeface="Calibri"/>
                <a:cs typeface="Calibri"/>
              </a:rPr>
              <a:t>recommendations</a:t>
            </a:r>
            <a:endParaRPr sz="1500" dirty="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9676" y="1593035"/>
            <a:ext cx="2473960" cy="696595"/>
          </a:xfrm>
          <a:prstGeom prst="rect">
            <a:avLst/>
          </a:prstGeom>
        </p:spPr>
        <p:txBody>
          <a:bodyPr vert="horz" wrap="square" lIns="0" tIns="13335" rIns="0" bIns="0" rtlCol="0">
            <a:spAutoFit/>
          </a:bodyPr>
          <a:lstStyle/>
          <a:p>
            <a:pPr marL="12700">
              <a:lnSpc>
                <a:spcPct val="100000"/>
              </a:lnSpc>
              <a:spcBef>
                <a:spcPts val="105"/>
              </a:spcBef>
            </a:pPr>
            <a:r>
              <a:rPr sz="4400" b="0" i="0" spc="-30" dirty="0">
                <a:latin typeface="Calibri Light"/>
                <a:cs typeface="Calibri Light"/>
              </a:rPr>
              <a:t>Thank</a:t>
            </a:r>
            <a:r>
              <a:rPr sz="4400" b="0" i="0" spc="-190" dirty="0">
                <a:latin typeface="Calibri Light"/>
                <a:cs typeface="Calibri Light"/>
              </a:rPr>
              <a:t> </a:t>
            </a:r>
            <a:r>
              <a:rPr sz="4400" b="0" i="0" spc="-40" dirty="0">
                <a:latin typeface="Calibri Light"/>
                <a:cs typeface="Calibri Light"/>
              </a:rPr>
              <a:t>you!</a:t>
            </a:r>
            <a:endParaRPr sz="4400">
              <a:latin typeface="Calibri Light"/>
              <a:cs typeface="Calibri Light"/>
            </a:endParaRPr>
          </a:p>
        </p:txBody>
      </p:sp>
      <p:grpSp>
        <p:nvGrpSpPr>
          <p:cNvPr id="3" name="object 3"/>
          <p:cNvGrpSpPr/>
          <p:nvPr/>
        </p:nvGrpSpPr>
        <p:grpSpPr>
          <a:xfrm>
            <a:off x="624636" y="2540093"/>
            <a:ext cx="3293745" cy="85090"/>
            <a:chOff x="624636" y="2540093"/>
            <a:chExt cx="3293745" cy="85090"/>
          </a:xfrm>
        </p:grpSpPr>
        <p:sp>
          <p:nvSpPr>
            <p:cNvPr id="4" name="object 4"/>
            <p:cNvSpPr/>
            <p:nvPr/>
          </p:nvSpPr>
          <p:spPr>
            <a:xfrm>
              <a:off x="643889" y="2563985"/>
              <a:ext cx="3255645" cy="40005"/>
            </a:xfrm>
            <a:custGeom>
              <a:avLst/>
              <a:gdLst/>
              <a:ahLst/>
              <a:cxnLst/>
              <a:rect l="l" t="t" r="r" b="b"/>
              <a:pathLst>
                <a:path w="3255645" h="40005">
                  <a:moveTo>
                    <a:pt x="951914" y="30"/>
                  </a:moveTo>
                  <a:lnTo>
                    <a:pt x="910665" y="0"/>
                  </a:lnTo>
                  <a:lnTo>
                    <a:pt x="870755" y="739"/>
                  </a:lnTo>
                  <a:lnTo>
                    <a:pt x="830105" y="2101"/>
                  </a:lnTo>
                  <a:lnTo>
                    <a:pt x="682912" y="8440"/>
                  </a:lnTo>
                  <a:lnTo>
                    <a:pt x="558271" y="12984"/>
                  </a:lnTo>
                  <a:lnTo>
                    <a:pt x="409554" y="18940"/>
                  </a:lnTo>
                  <a:lnTo>
                    <a:pt x="365953" y="20362"/>
                  </a:lnTo>
                  <a:lnTo>
                    <a:pt x="322995" y="21313"/>
                  </a:lnTo>
                  <a:lnTo>
                    <a:pt x="279274" y="21681"/>
                  </a:lnTo>
                  <a:lnTo>
                    <a:pt x="233383" y="21353"/>
                  </a:lnTo>
                  <a:lnTo>
                    <a:pt x="183916" y="20215"/>
                  </a:lnTo>
                  <a:lnTo>
                    <a:pt x="129467" y="18154"/>
                  </a:lnTo>
                  <a:lnTo>
                    <a:pt x="68630" y="15058"/>
                  </a:lnTo>
                  <a:lnTo>
                    <a:pt x="0" y="10812"/>
                  </a:lnTo>
                  <a:lnTo>
                    <a:pt x="368" y="17708"/>
                  </a:lnTo>
                  <a:lnTo>
                    <a:pt x="838" y="20388"/>
                  </a:lnTo>
                  <a:lnTo>
                    <a:pt x="0" y="29100"/>
                  </a:lnTo>
                  <a:lnTo>
                    <a:pt x="45461" y="28824"/>
                  </a:lnTo>
                  <a:lnTo>
                    <a:pt x="90446" y="28917"/>
                  </a:lnTo>
                  <a:lnTo>
                    <a:pt x="135406" y="29291"/>
                  </a:lnTo>
                  <a:lnTo>
                    <a:pt x="375748" y="32289"/>
                  </a:lnTo>
                  <a:lnTo>
                    <a:pt x="430101" y="32498"/>
                  </a:lnTo>
                  <a:lnTo>
                    <a:pt x="487610" y="32372"/>
                  </a:lnTo>
                  <a:lnTo>
                    <a:pt x="548727" y="31822"/>
                  </a:lnTo>
                  <a:lnTo>
                    <a:pt x="613906" y="30761"/>
                  </a:lnTo>
                  <a:lnTo>
                    <a:pt x="752495" y="27592"/>
                  </a:lnTo>
                  <a:lnTo>
                    <a:pt x="815468" y="26936"/>
                  </a:lnTo>
                  <a:lnTo>
                    <a:pt x="873281" y="26971"/>
                  </a:lnTo>
                  <a:lnTo>
                    <a:pt x="926693" y="27530"/>
                  </a:lnTo>
                  <a:lnTo>
                    <a:pt x="976464" y="28450"/>
                  </a:lnTo>
                  <a:lnTo>
                    <a:pt x="1111519" y="31734"/>
                  </a:lnTo>
                  <a:lnTo>
                    <a:pt x="1154317" y="32456"/>
                  </a:lnTo>
                  <a:lnTo>
                    <a:pt x="1197270" y="32717"/>
                  </a:lnTo>
                  <a:lnTo>
                    <a:pt x="1241138" y="32355"/>
                  </a:lnTo>
                  <a:lnTo>
                    <a:pt x="1286680" y="31204"/>
                  </a:lnTo>
                  <a:lnTo>
                    <a:pt x="1389160" y="26497"/>
                  </a:lnTo>
                  <a:lnTo>
                    <a:pt x="1437075" y="24825"/>
                  </a:lnTo>
                  <a:lnTo>
                    <a:pt x="1480317" y="23947"/>
                  </a:lnTo>
                  <a:lnTo>
                    <a:pt x="1520803" y="23726"/>
                  </a:lnTo>
                  <a:lnTo>
                    <a:pt x="1560450" y="24026"/>
                  </a:lnTo>
                  <a:lnTo>
                    <a:pt x="1748985" y="27696"/>
                  </a:lnTo>
                  <a:lnTo>
                    <a:pt x="1813190" y="28548"/>
                  </a:lnTo>
                  <a:lnTo>
                    <a:pt x="1888058" y="29100"/>
                  </a:lnTo>
                  <a:lnTo>
                    <a:pt x="1951050" y="28998"/>
                  </a:lnTo>
                  <a:lnTo>
                    <a:pt x="2012889" y="28244"/>
                  </a:lnTo>
                  <a:lnTo>
                    <a:pt x="2073409" y="27003"/>
                  </a:lnTo>
                  <a:lnTo>
                    <a:pt x="2132441" y="25444"/>
                  </a:lnTo>
                  <a:lnTo>
                    <a:pt x="2298946" y="20528"/>
                  </a:lnTo>
                  <a:lnTo>
                    <a:pt x="2350359" y="19366"/>
                  </a:lnTo>
                  <a:lnTo>
                    <a:pt x="2399449" y="18721"/>
                  </a:lnTo>
                  <a:lnTo>
                    <a:pt x="2446050" y="18760"/>
                  </a:lnTo>
                  <a:lnTo>
                    <a:pt x="2489993" y="19650"/>
                  </a:lnTo>
                  <a:lnTo>
                    <a:pt x="2531113" y="21559"/>
                  </a:lnTo>
                  <a:lnTo>
                    <a:pt x="2569241" y="24653"/>
                  </a:lnTo>
                  <a:lnTo>
                    <a:pt x="2604211" y="29100"/>
                  </a:lnTo>
                  <a:lnTo>
                    <a:pt x="2643562" y="33826"/>
                  </a:lnTo>
                  <a:lnTo>
                    <a:pt x="2689031" y="36990"/>
                  </a:lnTo>
                  <a:lnTo>
                    <a:pt x="2739438" y="38804"/>
                  </a:lnTo>
                  <a:lnTo>
                    <a:pt x="2793600" y="39478"/>
                  </a:lnTo>
                  <a:lnTo>
                    <a:pt x="2850338" y="39224"/>
                  </a:lnTo>
                  <a:lnTo>
                    <a:pt x="2908470" y="38252"/>
                  </a:lnTo>
                  <a:lnTo>
                    <a:pt x="2966817" y="36774"/>
                  </a:lnTo>
                  <a:lnTo>
                    <a:pt x="3178726" y="30023"/>
                  </a:lnTo>
                  <a:lnTo>
                    <a:pt x="3220430" y="29181"/>
                  </a:lnTo>
                  <a:lnTo>
                    <a:pt x="3255264" y="29100"/>
                  </a:lnTo>
                  <a:lnTo>
                    <a:pt x="3255645" y="20286"/>
                  </a:lnTo>
                  <a:lnTo>
                    <a:pt x="3254997" y="15308"/>
                  </a:lnTo>
                  <a:lnTo>
                    <a:pt x="3255264" y="10812"/>
                  </a:lnTo>
                  <a:lnTo>
                    <a:pt x="3201574" y="15847"/>
                  </a:lnTo>
                  <a:lnTo>
                    <a:pt x="3146708" y="18969"/>
                  </a:lnTo>
                  <a:lnTo>
                    <a:pt x="3091062" y="20453"/>
                  </a:lnTo>
                  <a:lnTo>
                    <a:pt x="3035031" y="20576"/>
                  </a:lnTo>
                  <a:lnTo>
                    <a:pt x="2979011" y="19612"/>
                  </a:lnTo>
                  <a:lnTo>
                    <a:pt x="2923399" y="17836"/>
                  </a:lnTo>
                  <a:lnTo>
                    <a:pt x="2868590" y="15526"/>
                  </a:lnTo>
                  <a:lnTo>
                    <a:pt x="2712942" y="8134"/>
                  </a:lnTo>
                  <a:lnTo>
                    <a:pt x="2665305" y="6435"/>
                  </a:lnTo>
                  <a:lnTo>
                    <a:pt x="2620451" y="5578"/>
                  </a:lnTo>
                  <a:lnTo>
                    <a:pt x="2578777" y="5838"/>
                  </a:lnTo>
                  <a:lnTo>
                    <a:pt x="2540677" y="7491"/>
                  </a:lnTo>
                  <a:lnTo>
                    <a:pt x="2463500" y="15086"/>
                  </a:lnTo>
                  <a:lnTo>
                    <a:pt x="2415134" y="17505"/>
                  </a:lnTo>
                  <a:lnTo>
                    <a:pt x="2362581" y="18393"/>
                  </a:lnTo>
                  <a:lnTo>
                    <a:pt x="2306975" y="18074"/>
                  </a:lnTo>
                  <a:lnTo>
                    <a:pt x="2249448" y="16869"/>
                  </a:lnTo>
                  <a:lnTo>
                    <a:pt x="2191131" y="15103"/>
                  </a:lnTo>
                  <a:lnTo>
                    <a:pt x="2076657" y="11179"/>
                  </a:lnTo>
                  <a:lnTo>
                    <a:pt x="2022766" y="9667"/>
                  </a:lnTo>
                  <a:lnTo>
                    <a:pt x="1972614" y="8887"/>
                  </a:lnTo>
                  <a:lnTo>
                    <a:pt x="1927334" y="9161"/>
                  </a:lnTo>
                  <a:lnTo>
                    <a:pt x="1888058" y="10812"/>
                  </a:lnTo>
                  <a:lnTo>
                    <a:pt x="1854886" y="12898"/>
                  </a:lnTo>
                  <a:lnTo>
                    <a:pt x="1817204" y="14919"/>
                  </a:lnTo>
                  <a:lnTo>
                    <a:pt x="1775447" y="16809"/>
                  </a:lnTo>
                  <a:lnTo>
                    <a:pt x="1730052" y="18506"/>
                  </a:lnTo>
                  <a:lnTo>
                    <a:pt x="1681454" y="19946"/>
                  </a:lnTo>
                  <a:lnTo>
                    <a:pt x="1630090" y="21065"/>
                  </a:lnTo>
                  <a:lnTo>
                    <a:pt x="1576395" y="21799"/>
                  </a:lnTo>
                  <a:lnTo>
                    <a:pt x="1520805" y="22085"/>
                  </a:lnTo>
                  <a:lnTo>
                    <a:pt x="1463757" y="21858"/>
                  </a:lnTo>
                  <a:lnTo>
                    <a:pt x="1405686" y="21056"/>
                  </a:lnTo>
                  <a:lnTo>
                    <a:pt x="1347028" y="19614"/>
                  </a:lnTo>
                  <a:lnTo>
                    <a:pt x="1288219" y="17468"/>
                  </a:lnTo>
                  <a:lnTo>
                    <a:pt x="1229695" y="14556"/>
                  </a:lnTo>
                  <a:lnTo>
                    <a:pt x="1104491" y="6222"/>
                  </a:lnTo>
                  <a:lnTo>
                    <a:pt x="1046747" y="2994"/>
                  </a:lnTo>
                  <a:lnTo>
                    <a:pt x="996581" y="979"/>
                  </a:lnTo>
                  <a:lnTo>
                    <a:pt x="951914" y="30"/>
                  </a:lnTo>
                  <a:close/>
                </a:path>
              </a:pathLst>
            </a:custGeom>
            <a:solidFill>
              <a:srgbClr val="96BD48"/>
            </a:solidFill>
          </p:spPr>
          <p:txBody>
            <a:bodyPr wrap="square" lIns="0" tIns="0" rIns="0" bIns="0" rtlCol="0"/>
            <a:lstStyle/>
            <a:p>
              <a:endParaRPr/>
            </a:p>
          </p:txBody>
        </p:sp>
        <p:sp>
          <p:nvSpPr>
            <p:cNvPr id="5" name="object 5"/>
            <p:cNvSpPr/>
            <p:nvPr/>
          </p:nvSpPr>
          <p:spPr>
            <a:xfrm>
              <a:off x="643686" y="2559143"/>
              <a:ext cx="3255645" cy="46990"/>
            </a:xfrm>
            <a:custGeom>
              <a:avLst/>
              <a:gdLst/>
              <a:ahLst/>
              <a:cxnLst/>
              <a:rect l="l" t="t" r="r" b="b"/>
              <a:pathLst>
                <a:path w="3255645" h="46989">
                  <a:moveTo>
                    <a:pt x="203" y="15654"/>
                  </a:moveTo>
                  <a:lnTo>
                    <a:pt x="59845" y="10632"/>
                  </a:lnTo>
                  <a:lnTo>
                    <a:pt x="118559" y="6609"/>
                  </a:lnTo>
                  <a:lnTo>
                    <a:pt x="176180" y="3561"/>
                  </a:lnTo>
                  <a:lnTo>
                    <a:pt x="232547" y="1461"/>
                  </a:lnTo>
                  <a:lnTo>
                    <a:pt x="287496" y="282"/>
                  </a:lnTo>
                  <a:lnTo>
                    <a:pt x="340863" y="0"/>
                  </a:lnTo>
                  <a:lnTo>
                    <a:pt x="392485" y="586"/>
                  </a:lnTo>
                  <a:lnTo>
                    <a:pt x="442198" y="2017"/>
                  </a:lnTo>
                  <a:lnTo>
                    <a:pt x="489841" y="4265"/>
                  </a:lnTo>
                  <a:lnTo>
                    <a:pt x="535248" y="7304"/>
                  </a:lnTo>
                  <a:lnTo>
                    <a:pt x="578257" y="11109"/>
                  </a:lnTo>
                  <a:lnTo>
                    <a:pt x="618705" y="15654"/>
                  </a:lnTo>
                  <a:lnTo>
                    <a:pt x="655603" y="19545"/>
                  </a:lnTo>
                  <a:lnTo>
                    <a:pt x="694182" y="22260"/>
                  </a:lnTo>
                  <a:lnTo>
                    <a:pt x="734582" y="23941"/>
                  </a:lnTo>
                  <a:lnTo>
                    <a:pt x="776946" y="24734"/>
                  </a:lnTo>
                  <a:lnTo>
                    <a:pt x="821412" y="24783"/>
                  </a:lnTo>
                  <a:lnTo>
                    <a:pt x="868123" y="24230"/>
                  </a:lnTo>
                  <a:lnTo>
                    <a:pt x="917218" y="23221"/>
                  </a:lnTo>
                  <a:lnTo>
                    <a:pt x="968839" y="21900"/>
                  </a:lnTo>
                  <a:lnTo>
                    <a:pt x="1023127" y="20411"/>
                  </a:lnTo>
                  <a:lnTo>
                    <a:pt x="1080222" y="18898"/>
                  </a:lnTo>
                  <a:lnTo>
                    <a:pt x="1140265" y="17504"/>
                  </a:lnTo>
                  <a:lnTo>
                    <a:pt x="1203397" y="16375"/>
                  </a:lnTo>
                  <a:lnTo>
                    <a:pt x="1269758" y="15654"/>
                  </a:lnTo>
                  <a:lnTo>
                    <a:pt x="1335635" y="15429"/>
                  </a:lnTo>
                  <a:lnTo>
                    <a:pt x="1397538" y="15622"/>
                  </a:lnTo>
                  <a:lnTo>
                    <a:pt x="1455947" y="16129"/>
                  </a:lnTo>
                  <a:lnTo>
                    <a:pt x="1511342" y="16848"/>
                  </a:lnTo>
                  <a:lnTo>
                    <a:pt x="1564202" y="17672"/>
                  </a:lnTo>
                  <a:lnTo>
                    <a:pt x="1615006" y="18500"/>
                  </a:lnTo>
                  <a:lnTo>
                    <a:pt x="1664234" y="19227"/>
                  </a:lnTo>
                  <a:lnTo>
                    <a:pt x="1712366" y="19749"/>
                  </a:lnTo>
                  <a:lnTo>
                    <a:pt x="1759881" y="19963"/>
                  </a:lnTo>
                  <a:lnTo>
                    <a:pt x="1807258" y="19764"/>
                  </a:lnTo>
                  <a:lnTo>
                    <a:pt x="1854978" y="19049"/>
                  </a:lnTo>
                  <a:lnTo>
                    <a:pt x="1903519" y="17713"/>
                  </a:lnTo>
                  <a:lnTo>
                    <a:pt x="1953361" y="15654"/>
                  </a:lnTo>
                  <a:lnTo>
                    <a:pt x="2005040" y="13791"/>
                  </a:lnTo>
                  <a:lnTo>
                    <a:pt x="2058479" y="12979"/>
                  </a:lnTo>
                  <a:lnTo>
                    <a:pt x="2113239" y="13017"/>
                  </a:lnTo>
                  <a:lnTo>
                    <a:pt x="2168882" y="13702"/>
                  </a:lnTo>
                  <a:lnTo>
                    <a:pt x="2224968" y="14833"/>
                  </a:lnTo>
                  <a:lnTo>
                    <a:pt x="2281059" y="16206"/>
                  </a:lnTo>
                  <a:lnTo>
                    <a:pt x="2336716" y="17620"/>
                  </a:lnTo>
                  <a:lnTo>
                    <a:pt x="2391500" y="18874"/>
                  </a:lnTo>
                  <a:lnTo>
                    <a:pt x="2444972" y="19764"/>
                  </a:lnTo>
                  <a:lnTo>
                    <a:pt x="2496693" y="20090"/>
                  </a:lnTo>
                  <a:lnTo>
                    <a:pt x="2546225" y="19648"/>
                  </a:lnTo>
                  <a:lnTo>
                    <a:pt x="2593128" y="18236"/>
                  </a:lnTo>
                  <a:lnTo>
                    <a:pt x="2636964" y="15654"/>
                  </a:lnTo>
                  <a:lnTo>
                    <a:pt x="2684955" y="12812"/>
                  </a:lnTo>
                  <a:lnTo>
                    <a:pt x="2736922" y="11160"/>
                  </a:lnTo>
                  <a:lnTo>
                    <a:pt x="2791866" y="10498"/>
                  </a:lnTo>
                  <a:lnTo>
                    <a:pt x="2848788" y="10622"/>
                  </a:lnTo>
                  <a:lnTo>
                    <a:pt x="2906689" y="11330"/>
                  </a:lnTo>
                  <a:lnTo>
                    <a:pt x="2964570" y="12420"/>
                  </a:lnTo>
                  <a:lnTo>
                    <a:pt x="3021431" y="13690"/>
                  </a:lnTo>
                  <a:lnTo>
                    <a:pt x="3076273" y="14937"/>
                  </a:lnTo>
                  <a:lnTo>
                    <a:pt x="3128097" y="15959"/>
                  </a:lnTo>
                  <a:lnTo>
                    <a:pt x="3175903" y="16554"/>
                  </a:lnTo>
                  <a:lnTo>
                    <a:pt x="3218693" y="16520"/>
                  </a:lnTo>
                  <a:lnTo>
                    <a:pt x="3255467" y="15654"/>
                  </a:lnTo>
                  <a:lnTo>
                    <a:pt x="3254756" y="23807"/>
                  </a:lnTo>
                  <a:lnTo>
                    <a:pt x="3255048" y="27782"/>
                  </a:lnTo>
                  <a:lnTo>
                    <a:pt x="3255467" y="33942"/>
                  </a:lnTo>
                  <a:lnTo>
                    <a:pt x="3216363" y="34695"/>
                  </a:lnTo>
                  <a:lnTo>
                    <a:pt x="3171145" y="34919"/>
                  </a:lnTo>
                  <a:lnTo>
                    <a:pt x="3120877" y="34716"/>
                  </a:lnTo>
                  <a:lnTo>
                    <a:pt x="3066626" y="34190"/>
                  </a:lnTo>
                  <a:lnTo>
                    <a:pt x="3009455" y="33444"/>
                  </a:lnTo>
                  <a:lnTo>
                    <a:pt x="2950431" y="32582"/>
                  </a:lnTo>
                  <a:lnTo>
                    <a:pt x="2890618" y="31708"/>
                  </a:lnTo>
                  <a:lnTo>
                    <a:pt x="2831081" y="30925"/>
                  </a:lnTo>
                  <a:lnTo>
                    <a:pt x="2772886" y="30337"/>
                  </a:lnTo>
                  <a:lnTo>
                    <a:pt x="2717098" y="30047"/>
                  </a:lnTo>
                  <a:lnTo>
                    <a:pt x="2664781" y="30159"/>
                  </a:lnTo>
                  <a:lnTo>
                    <a:pt x="2617002" y="30777"/>
                  </a:lnTo>
                  <a:lnTo>
                    <a:pt x="2574824" y="32003"/>
                  </a:lnTo>
                  <a:lnTo>
                    <a:pt x="2539314" y="33942"/>
                  </a:lnTo>
                  <a:lnTo>
                    <a:pt x="2505904" y="35563"/>
                  </a:lnTo>
                  <a:lnTo>
                    <a:pt x="2429856" y="35308"/>
                  </a:lnTo>
                  <a:lnTo>
                    <a:pt x="2387407" y="33931"/>
                  </a:lnTo>
                  <a:lnTo>
                    <a:pt x="2342134" y="32054"/>
                  </a:lnTo>
                  <a:lnTo>
                    <a:pt x="2294130" y="29928"/>
                  </a:lnTo>
                  <a:lnTo>
                    <a:pt x="2243491" y="27803"/>
                  </a:lnTo>
                  <a:lnTo>
                    <a:pt x="2190311" y="25928"/>
                  </a:lnTo>
                  <a:lnTo>
                    <a:pt x="2134683" y="24554"/>
                  </a:lnTo>
                  <a:lnTo>
                    <a:pt x="2076704" y="23930"/>
                  </a:lnTo>
                  <a:lnTo>
                    <a:pt x="2016466" y="24307"/>
                  </a:lnTo>
                  <a:lnTo>
                    <a:pt x="1954064" y="25935"/>
                  </a:lnTo>
                  <a:lnTo>
                    <a:pt x="1889594" y="29063"/>
                  </a:lnTo>
                  <a:lnTo>
                    <a:pt x="1823148" y="33942"/>
                  </a:lnTo>
                  <a:lnTo>
                    <a:pt x="1755162" y="39333"/>
                  </a:lnTo>
                  <a:lnTo>
                    <a:pt x="1695422" y="43070"/>
                  </a:lnTo>
                  <a:lnTo>
                    <a:pt x="1642491" y="45359"/>
                  </a:lnTo>
                  <a:lnTo>
                    <a:pt x="1594936" y="46406"/>
                  </a:lnTo>
                  <a:lnTo>
                    <a:pt x="1551321" y="46418"/>
                  </a:lnTo>
                  <a:lnTo>
                    <a:pt x="1510212" y="45599"/>
                  </a:lnTo>
                  <a:lnTo>
                    <a:pt x="1470175" y="44157"/>
                  </a:lnTo>
                  <a:lnTo>
                    <a:pt x="1429773" y="42297"/>
                  </a:lnTo>
                  <a:lnTo>
                    <a:pt x="1387574" y="40225"/>
                  </a:lnTo>
                  <a:lnTo>
                    <a:pt x="1342141" y="38148"/>
                  </a:lnTo>
                  <a:lnTo>
                    <a:pt x="1292040" y="36271"/>
                  </a:lnTo>
                  <a:lnTo>
                    <a:pt x="1235836" y="34800"/>
                  </a:lnTo>
                  <a:lnTo>
                    <a:pt x="1172095" y="33942"/>
                  </a:lnTo>
                  <a:lnTo>
                    <a:pt x="1133527" y="33797"/>
                  </a:lnTo>
                  <a:lnTo>
                    <a:pt x="1094604" y="33887"/>
                  </a:lnTo>
                  <a:lnTo>
                    <a:pt x="1055216" y="34181"/>
                  </a:lnTo>
                  <a:lnTo>
                    <a:pt x="1015254" y="34647"/>
                  </a:lnTo>
                  <a:lnTo>
                    <a:pt x="974606" y="35252"/>
                  </a:lnTo>
                  <a:lnTo>
                    <a:pt x="933163" y="35967"/>
                  </a:lnTo>
                  <a:lnTo>
                    <a:pt x="890815" y="36757"/>
                  </a:lnTo>
                  <a:lnTo>
                    <a:pt x="847451" y="37593"/>
                  </a:lnTo>
                  <a:lnTo>
                    <a:pt x="802962" y="38442"/>
                  </a:lnTo>
                  <a:lnTo>
                    <a:pt x="757237" y="39273"/>
                  </a:lnTo>
                  <a:lnTo>
                    <a:pt x="710165" y="40053"/>
                  </a:lnTo>
                  <a:lnTo>
                    <a:pt x="661637" y="40751"/>
                  </a:lnTo>
                  <a:lnTo>
                    <a:pt x="611543" y="41335"/>
                  </a:lnTo>
                  <a:lnTo>
                    <a:pt x="559772" y="41774"/>
                  </a:lnTo>
                  <a:lnTo>
                    <a:pt x="506214" y="42036"/>
                  </a:lnTo>
                  <a:lnTo>
                    <a:pt x="450759" y="42089"/>
                  </a:lnTo>
                  <a:lnTo>
                    <a:pt x="393297" y="41901"/>
                  </a:lnTo>
                  <a:lnTo>
                    <a:pt x="333718" y="41440"/>
                  </a:lnTo>
                  <a:lnTo>
                    <a:pt x="271910" y="40676"/>
                  </a:lnTo>
                  <a:lnTo>
                    <a:pt x="207766" y="39576"/>
                  </a:lnTo>
                  <a:lnTo>
                    <a:pt x="141173" y="38108"/>
                  </a:lnTo>
                  <a:lnTo>
                    <a:pt x="72022" y="36240"/>
                  </a:lnTo>
                  <a:lnTo>
                    <a:pt x="203" y="33942"/>
                  </a:lnTo>
                  <a:lnTo>
                    <a:pt x="152" y="28138"/>
                  </a:lnTo>
                  <a:lnTo>
                    <a:pt x="0" y="22144"/>
                  </a:lnTo>
                  <a:lnTo>
                    <a:pt x="203" y="15654"/>
                  </a:lnTo>
                  <a:close/>
                </a:path>
              </a:pathLst>
            </a:custGeom>
            <a:ln w="38100">
              <a:solidFill>
                <a:srgbClr val="96BD48"/>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4654296" y="790955"/>
            <a:ext cx="7373111" cy="49590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32841" y="614552"/>
            <a:ext cx="11236325" cy="5922010"/>
            <a:chOff x="632841" y="614552"/>
            <a:chExt cx="11236325" cy="5922010"/>
          </a:xfrm>
        </p:grpSpPr>
        <p:sp>
          <p:nvSpPr>
            <p:cNvPr id="3" name="object 3"/>
            <p:cNvSpPr/>
            <p:nvPr/>
          </p:nvSpPr>
          <p:spPr>
            <a:xfrm>
              <a:off x="8577072" y="3336035"/>
              <a:ext cx="3291840" cy="3200400"/>
            </a:xfrm>
            <a:custGeom>
              <a:avLst/>
              <a:gdLst/>
              <a:ahLst/>
              <a:cxnLst/>
              <a:rect l="l" t="t" r="r" b="b"/>
              <a:pathLst>
                <a:path w="3291840" h="3200400">
                  <a:moveTo>
                    <a:pt x="3291840" y="0"/>
                  </a:moveTo>
                  <a:lnTo>
                    <a:pt x="0" y="3200400"/>
                  </a:lnTo>
                  <a:lnTo>
                    <a:pt x="3291840" y="3200400"/>
                  </a:lnTo>
                  <a:lnTo>
                    <a:pt x="3291840" y="0"/>
                  </a:lnTo>
                  <a:close/>
                </a:path>
              </a:pathLst>
            </a:custGeom>
            <a:solidFill>
              <a:srgbClr val="7B5FC5"/>
            </a:solidFill>
          </p:spPr>
          <p:txBody>
            <a:bodyPr wrap="square" lIns="0" tIns="0" rIns="0" bIns="0" rtlCol="0"/>
            <a:lstStyle/>
            <a:p>
              <a:endParaRPr/>
            </a:p>
          </p:txBody>
        </p:sp>
        <p:sp>
          <p:nvSpPr>
            <p:cNvPr id="4" name="object 4"/>
            <p:cNvSpPr/>
            <p:nvPr/>
          </p:nvSpPr>
          <p:spPr>
            <a:xfrm>
              <a:off x="642366" y="624077"/>
              <a:ext cx="10906125" cy="5608320"/>
            </a:xfrm>
            <a:custGeom>
              <a:avLst/>
              <a:gdLst/>
              <a:ahLst/>
              <a:cxnLst/>
              <a:rect l="l" t="t" r="r" b="b"/>
              <a:pathLst>
                <a:path w="10906125" h="5608320">
                  <a:moveTo>
                    <a:pt x="0" y="0"/>
                  </a:moveTo>
                  <a:lnTo>
                    <a:pt x="10905744" y="0"/>
                  </a:lnTo>
                  <a:lnTo>
                    <a:pt x="10905744" y="5608320"/>
                  </a:lnTo>
                  <a:lnTo>
                    <a:pt x="0" y="5608320"/>
                  </a:lnTo>
                  <a:lnTo>
                    <a:pt x="0" y="0"/>
                  </a:lnTo>
                  <a:close/>
                </a:path>
              </a:pathLst>
            </a:custGeom>
            <a:ln w="19050">
              <a:solidFill>
                <a:srgbClr val="404040"/>
              </a:solidFill>
            </a:ln>
          </p:spPr>
          <p:txBody>
            <a:bodyPr wrap="square" lIns="0" tIns="0" rIns="0" bIns="0" rtlCol="0"/>
            <a:lstStyle/>
            <a:p>
              <a:endParaRPr/>
            </a:p>
          </p:txBody>
        </p:sp>
      </p:grpSp>
      <p:sp>
        <p:nvSpPr>
          <p:cNvPr id="8" name="Title 7">
            <a:extLst>
              <a:ext uri="{FF2B5EF4-FFF2-40B4-BE49-F238E27FC236}">
                <a16:creationId xmlns:a16="http://schemas.microsoft.com/office/drawing/2014/main" id="{2DD3C479-F3EB-9A3E-6EA6-CD05C8561DB6}"/>
              </a:ext>
            </a:extLst>
          </p:cNvPr>
          <p:cNvSpPr>
            <a:spLocks noGrp="1"/>
          </p:cNvSpPr>
          <p:nvPr>
            <p:ph type="title"/>
          </p:nvPr>
        </p:nvSpPr>
        <p:spPr>
          <a:xfrm>
            <a:off x="1295400" y="1219200"/>
            <a:ext cx="9953117" cy="615553"/>
          </a:xfrm>
        </p:spPr>
        <p:txBody>
          <a:bodyPr/>
          <a:lstStyle/>
          <a:p>
            <a:r>
              <a:rPr lang="en-US" sz="4000" i="0" dirty="0"/>
              <a:t>OUTLINE</a:t>
            </a:r>
          </a:p>
        </p:txBody>
      </p:sp>
      <p:sp>
        <p:nvSpPr>
          <p:cNvPr id="9" name="TextBox 8">
            <a:extLst>
              <a:ext uri="{FF2B5EF4-FFF2-40B4-BE49-F238E27FC236}">
                <a16:creationId xmlns:a16="http://schemas.microsoft.com/office/drawing/2014/main" id="{1BF1D90F-0090-CA63-E936-CE30934621B8}"/>
              </a:ext>
            </a:extLst>
          </p:cNvPr>
          <p:cNvSpPr txBox="1"/>
          <p:nvPr/>
        </p:nvSpPr>
        <p:spPr>
          <a:xfrm>
            <a:off x="990599" y="1752600"/>
            <a:ext cx="7266051" cy="4154984"/>
          </a:xfrm>
          <a:prstGeom prst="rect">
            <a:avLst/>
          </a:prstGeom>
          <a:noFill/>
        </p:spPr>
        <p:txBody>
          <a:bodyPr wrap="square" rtlCol="0">
            <a:spAutoFit/>
          </a:bodyPr>
          <a:lstStyle/>
          <a:p>
            <a:pPr algn="l">
              <a:buFont typeface="+mj-lt"/>
              <a:buAutoNum type="arabicPeriod"/>
            </a:pPr>
            <a:r>
              <a:rPr lang="en-US" sz="2400" dirty="0">
                <a:latin typeface="+mj-lt"/>
              </a:rPr>
              <a:t>Project Overview</a:t>
            </a:r>
          </a:p>
          <a:p>
            <a:pPr algn="l">
              <a:buFont typeface="+mj-lt"/>
              <a:buAutoNum type="arabicPeriod"/>
            </a:pPr>
            <a:r>
              <a:rPr lang="en-US" sz="2400" b="0" i="0" dirty="0">
                <a:effectLst/>
                <a:latin typeface="+mj-lt"/>
              </a:rPr>
              <a:t>O</a:t>
            </a:r>
            <a:r>
              <a:rPr lang="en-US" sz="2400" dirty="0">
                <a:latin typeface="+mj-lt"/>
              </a:rPr>
              <a:t>bjectives</a:t>
            </a:r>
            <a:endParaRPr lang="en-US" sz="2400" b="0" i="0" dirty="0">
              <a:effectLst/>
              <a:latin typeface="+mj-lt"/>
            </a:endParaRPr>
          </a:p>
          <a:p>
            <a:pPr algn="l">
              <a:buFont typeface="+mj-lt"/>
              <a:buAutoNum type="arabicPeriod"/>
            </a:pPr>
            <a:r>
              <a:rPr lang="en-US" sz="2400" b="0" i="0" dirty="0">
                <a:effectLst/>
                <a:latin typeface="+mj-lt"/>
              </a:rPr>
              <a:t>Data Understanding</a:t>
            </a:r>
          </a:p>
          <a:p>
            <a:pPr algn="l">
              <a:buFont typeface="+mj-lt"/>
              <a:buAutoNum type="arabicPeriod"/>
            </a:pPr>
            <a:r>
              <a:rPr lang="en-US" sz="2400" b="0" i="0" dirty="0">
                <a:effectLst/>
                <a:latin typeface="+mj-lt"/>
              </a:rPr>
              <a:t>Data cleaning and preparation</a:t>
            </a:r>
          </a:p>
          <a:p>
            <a:pPr algn="l">
              <a:buFont typeface="+mj-lt"/>
              <a:buAutoNum type="arabicPeriod"/>
            </a:pPr>
            <a:r>
              <a:rPr lang="en-US" sz="2400" b="0" i="0" dirty="0">
                <a:effectLst/>
                <a:latin typeface="+mj-lt"/>
              </a:rPr>
              <a:t>Exploratory data analysis –Bivariate and Univariate analysis</a:t>
            </a:r>
          </a:p>
          <a:p>
            <a:pPr algn="l">
              <a:buFont typeface="+mj-lt"/>
              <a:buAutoNum type="arabicPeriod"/>
            </a:pPr>
            <a:r>
              <a:rPr lang="en-US" sz="2400" b="0" i="0" dirty="0">
                <a:effectLst/>
                <a:latin typeface="+mj-lt"/>
              </a:rPr>
              <a:t>Statistical Analysis</a:t>
            </a:r>
          </a:p>
          <a:p>
            <a:pPr algn="l">
              <a:buFont typeface="+mj-lt"/>
              <a:buAutoNum type="arabicPeriod"/>
            </a:pPr>
            <a:r>
              <a:rPr lang="en-US" sz="2400" b="0" i="0" dirty="0">
                <a:effectLst/>
                <a:latin typeface="+mj-lt"/>
              </a:rPr>
              <a:t>Modelling</a:t>
            </a:r>
          </a:p>
          <a:p>
            <a:pPr algn="l">
              <a:buFont typeface="+mj-lt"/>
              <a:buAutoNum type="arabicPeriod"/>
            </a:pPr>
            <a:r>
              <a:rPr lang="en-US" sz="2400" b="0" i="0" dirty="0">
                <a:effectLst/>
                <a:latin typeface="+mj-lt"/>
              </a:rPr>
              <a:t>Regression Results</a:t>
            </a:r>
          </a:p>
          <a:p>
            <a:pPr algn="l">
              <a:buFont typeface="+mj-lt"/>
              <a:buAutoNum type="arabicPeriod"/>
            </a:pPr>
            <a:r>
              <a:rPr lang="en-US" sz="2400" b="0" i="0" dirty="0">
                <a:effectLst/>
                <a:latin typeface="+mj-lt"/>
              </a:rPr>
              <a:t>Conclusion</a:t>
            </a:r>
          </a:p>
          <a:p>
            <a:pPr algn="l">
              <a:buFont typeface="+mj-lt"/>
              <a:buAutoNum type="arabicPeriod"/>
            </a:pPr>
            <a:r>
              <a:rPr lang="en-US" sz="2400" b="0" i="0" dirty="0">
                <a:effectLst/>
                <a:latin typeface="+mj-lt"/>
              </a:rPr>
              <a:t>Recommendations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822"/>
            <a:ext cx="4467225" cy="696595"/>
          </a:xfrm>
          <a:prstGeom prst="rect">
            <a:avLst/>
          </a:prstGeom>
        </p:spPr>
        <p:txBody>
          <a:bodyPr vert="horz" wrap="square" lIns="0" tIns="13335" rIns="0" bIns="0" rtlCol="0">
            <a:spAutoFit/>
          </a:bodyPr>
          <a:lstStyle/>
          <a:p>
            <a:pPr marL="12700">
              <a:lnSpc>
                <a:spcPct val="100000"/>
              </a:lnSpc>
              <a:spcBef>
                <a:spcPts val="105"/>
              </a:spcBef>
            </a:pPr>
            <a:r>
              <a:rPr sz="4400" i="0" spc="-55" dirty="0">
                <a:latin typeface="Calibri Light"/>
                <a:cs typeface="Calibri Light"/>
              </a:rPr>
              <a:t>PROJECT</a:t>
            </a:r>
            <a:r>
              <a:rPr sz="4400" i="0" spc="-140" dirty="0">
                <a:latin typeface="Calibri Light"/>
                <a:cs typeface="Calibri Light"/>
              </a:rPr>
              <a:t> </a:t>
            </a:r>
            <a:r>
              <a:rPr sz="4400" i="0" spc="-55" dirty="0">
                <a:latin typeface="Calibri Light"/>
                <a:cs typeface="Calibri Light"/>
              </a:rPr>
              <a:t>OVERVIEW</a:t>
            </a:r>
            <a:endParaRPr sz="4400" dirty="0">
              <a:latin typeface="Calibri Light"/>
              <a:cs typeface="Calibri Light"/>
            </a:endParaRPr>
          </a:p>
        </p:txBody>
      </p:sp>
      <p:sp>
        <p:nvSpPr>
          <p:cNvPr id="4" name="object 4"/>
          <p:cNvSpPr/>
          <p:nvPr/>
        </p:nvSpPr>
        <p:spPr>
          <a:xfrm>
            <a:off x="10209276" y="0"/>
            <a:ext cx="1134110" cy="478790"/>
          </a:xfrm>
          <a:custGeom>
            <a:avLst/>
            <a:gdLst/>
            <a:ahLst/>
            <a:cxnLst/>
            <a:rect l="l" t="t" r="r" b="b"/>
            <a:pathLst>
              <a:path w="1134109" h="478790">
                <a:moveTo>
                  <a:pt x="1133856" y="0"/>
                </a:moveTo>
                <a:lnTo>
                  <a:pt x="0" y="0"/>
                </a:lnTo>
                <a:lnTo>
                  <a:pt x="1689" y="16840"/>
                </a:lnTo>
                <a:lnTo>
                  <a:pt x="13014" y="62633"/>
                </a:lnTo>
                <a:lnTo>
                  <a:pt x="27889" y="106908"/>
                </a:lnTo>
                <a:lnTo>
                  <a:pt x="46152" y="149504"/>
                </a:lnTo>
                <a:lnTo>
                  <a:pt x="67642" y="190257"/>
                </a:lnTo>
                <a:lnTo>
                  <a:pt x="92196" y="229005"/>
                </a:lnTo>
                <a:lnTo>
                  <a:pt x="119653" y="265587"/>
                </a:lnTo>
                <a:lnTo>
                  <a:pt x="149851" y="299839"/>
                </a:lnTo>
                <a:lnTo>
                  <a:pt x="182626" y="331600"/>
                </a:lnTo>
                <a:lnTo>
                  <a:pt x="217819" y="360707"/>
                </a:lnTo>
                <a:lnTo>
                  <a:pt x="255266" y="386997"/>
                </a:lnTo>
                <a:lnTo>
                  <a:pt x="294807" y="410309"/>
                </a:lnTo>
                <a:lnTo>
                  <a:pt x="336278" y="430479"/>
                </a:lnTo>
                <a:lnTo>
                  <a:pt x="379517" y="447347"/>
                </a:lnTo>
                <a:lnTo>
                  <a:pt x="424364" y="460748"/>
                </a:lnTo>
                <a:lnTo>
                  <a:pt x="470656" y="470522"/>
                </a:lnTo>
                <a:lnTo>
                  <a:pt x="518231" y="476505"/>
                </a:lnTo>
                <a:lnTo>
                  <a:pt x="566928" y="478536"/>
                </a:lnTo>
                <a:lnTo>
                  <a:pt x="615624" y="476505"/>
                </a:lnTo>
                <a:lnTo>
                  <a:pt x="663199" y="470522"/>
                </a:lnTo>
                <a:lnTo>
                  <a:pt x="709492" y="460748"/>
                </a:lnTo>
                <a:lnTo>
                  <a:pt x="754339" y="447347"/>
                </a:lnTo>
                <a:lnTo>
                  <a:pt x="797580" y="430479"/>
                </a:lnTo>
                <a:lnTo>
                  <a:pt x="839051" y="410309"/>
                </a:lnTo>
                <a:lnTo>
                  <a:pt x="878592" y="386997"/>
                </a:lnTo>
                <a:lnTo>
                  <a:pt x="916040" y="360707"/>
                </a:lnTo>
                <a:lnTo>
                  <a:pt x="951234" y="331600"/>
                </a:lnTo>
                <a:lnTo>
                  <a:pt x="984010" y="299839"/>
                </a:lnTo>
                <a:lnTo>
                  <a:pt x="1014207" y="265587"/>
                </a:lnTo>
                <a:lnTo>
                  <a:pt x="1041664" y="229005"/>
                </a:lnTo>
                <a:lnTo>
                  <a:pt x="1066218" y="190257"/>
                </a:lnTo>
                <a:lnTo>
                  <a:pt x="1087707" y="149504"/>
                </a:lnTo>
                <a:lnTo>
                  <a:pt x="1105970" y="106908"/>
                </a:lnTo>
                <a:lnTo>
                  <a:pt x="1120843" y="62633"/>
                </a:lnTo>
                <a:lnTo>
                  <a:pt x="1132166" y="16840"/>
                </a:lnTo>
                <a:lnTo>
                  <a:pt x="1133856" y="0"/>
                </a:lnTo>
                <a:close/>
              </a:path>
            </a:pathLst>
          </a:custGeom>
          <a:solidFill>
            <a:srgbClr val="C8482C"/>
          </a:solidFill>
        </p:spPr>
        <p:txBody>
          <a:bodyPr wrap="square" lIns="0" tIns="0" rIns="0" bIns="0" rtlCol="0"/>
          <a:lstStyle/>
          <a:p>
            <a:endParaRPr/>
          </a:p>
        </p:txBody>
      </p:sp>
      <p:sp>
        <p:nvSpPr>
          <p:cNvPr id="5" name="object 5"/>
          <p:cNvSpPr/>
          <p:nvPr/>
        </p:nvSpPr>
        <p:spPr>
          <a:xfrm>
            <a:off x="6822185" y="2625089"/>
            <a:ext cx="812800" cy="812800"/>
          </a:xfrm>
          <a:custGeom>
            <a:avLst/>
            <a:gdLst/>
            <a:ahLst/>
            <a:cxnLst/>
            <a:rect l="l" t="t" r="r" b="b"/>
            <a:pathLst>
              <a:path w="812800" h="812800">
                <a:moveTo>
                  <a:pt x="0" y="406146"/>
                </a:moveTo>
                <a:lnTo>
                  <a:pt x="2732" y="358780"/>
                </a:lnTo>
                <a:lnTo>
                  <a:pt x="10726" y="313020"/>
                </a:lnTo>
                <a:lnTo>
                  <a:pt x="23677" y="269170"/>
                </a:lnTo>
                <a:lnTo>
                  <a:pt x="41281" y="227533"/>
                </a:lnTo>
                <a:lnTo>
                  <a:pt x="63232" y="188416"/>
                </a:lnTo>
                <a:lnTo>
                  <a:pt x="89225" y="152122"/>
                </a:lnTo>
                <a:lnTo>
                  <a:pt x="118957" y="118957"/>
                </a:lnTo>
                <a:lnTo>
                  <a:pt x="152122" y="89225"/>
                </a:lnTo>
                <a:lnTo>
                  <a:pt x="188416" y="63232"/>
                </a:lnTo>
                <a:lnTo>
                  <a:pt x="227533" y="41281"/>
                </a:lnTo>
                <a:lnTo>
                  <a:pt x="269170" y="23677"/>
                </a:lnTo>
                <a:lnTo>
                  <a:pt x="313020" y="10726"/>
                </a:lnTo>
                <a:lnTo>
                  <a:pt x="358780" y="2732"/>
                </a:lnTo>
                <a:lnTo>
                  <a:pt x="406146" y="0"/>
                </a:lnTo>
                <a:lnTo>
                  <a:pt x="453511" y="2732"/>
                </a:lnTo>
                <a:lnTo>
                  <a:pt x="499271" y="10726"/>
                </a:lnTo>
                <a:lnTo>
                  <a:pt x="543121" y="23677"/>
                </a:lnTo>
                <a:lnTo>
                  <a:pt x="584758" y="41281"/>
                </a:lnTo>
                <a:lnTo>
                  <a:pt x="623875" y="63232"/>
                </a:lnTo>
                <a:lnTo>
                  <a:pt x="660169" y="89225"/>
                </a:lnTo>
                <a:lnTo>
                  <a:pt x="693334" y="118957"/>
                </a:lnTo>
                <a:lnTo>
                  <a:pt x="723066" y="152122"/>
                </a:lnTo>
                <a:lnTo>
                  <a:pt x="749059" y="188416"/>
                </a:lnTo>
                <a:lnTo>
                  <a:pt x="771010" y="227533"/>
                </a:lnTo>
                <a:lnTo>
                  <a:pt x="788614" y="269170"/>
                </a:lnTo>
                <a:lnTo>
                  <a:pt x="801565" y="313020"/>
                </a:lnTo>
                <a:lnTo>
                  <a:pt x="809559" y="358780"/>
                </a:lnTo>
                <a:lnTo>
                  <a:pt x="812292" y="406146"/>
                </a:lnTo>
                <a:lnTo>
                  <a:pt x="809559" y="453511"/>
                </a:lnTo>
                <a:lnTo>
                  <a:pt x="801565" y="499271"/>
                </a:lnTo>
                <a:lnTo>
                  <a:pt x="788614" y="543121"/>
                </a:lnTo>
                <a:lnTo>
                  <a:pt x="771010" y="584758"/>
                </a:lnTo>
                <a:lnTo>
                  <a:pt x="749059" y="623875"/>
                </a:lnTo>
                <a:lnTo>
                  <a:pt x="723066" y="660169"/>
                </a:lnTo>
                <a:lnTo>
                  <a:pt x="693334" y="693334"/>
                </a:lnTo>
                <a:lnTo>
                  <a:pt x="660169" y="723066"/>
                </a:lnTo>
                <a:lnTo>
                  <a:pt x="623875" y="749059"/>
                </a:lnTo>
                <a:lnTo>
                  <a:pt x="584758" y="771010"/>
                </a:lnTo>
                <a:lnTo>
                  <a:pt x="543121" y="788614"/>
                </a:lnTo>
                <a:lnTo>
                  <a:pt x="499271" y="801565"/>
                </a:lnTo>
                <a:lnTo>
                  <a:pt x="453511" y="809559"/>
                </a:lnTo>
                <a:lnTo>
                  <a:pt x="406146" y="812292"/>
                </a:lnTo>
                <a:lnTo>
                  <a:pt x="358780" y="809559"/>
                </a:lnTo>
                <a:lnTo>
                  <a:pt x="313020" y="801565"/>
                </a:lnTo>
                <a:lnTo>
                  <a:pt x="269170" y="788614"/>
                </a:lnTo>
                <a:lnTo>
                  <a:pt x="227533" y="771010"/>
                </a:lnTo>
                <a:lnTo>
                  <a:pt x="188416" y="749059"/>
                </a:lnTo>
                <a:lnTo>
                  <a:pt x="152122" y="723066"/>
                </a:lnTo>
                <a:lnTo>
                  <a:pt x="118957" y="693334"/>
                </a:lnTo>
                <a:lnTo>
                  <a:pt x="89225" y="660169"/>
                </a:lnTo>
                <a:lnTo>
                  <a:pt x="63232" y="623875"/>
                </a:lnTo>
                <a:lnTo>
                  <a:pt x="41281" y="584758"/>
                </a:lnTo>
                <a:lnTo>
                  <a:pt x="23677" y="543121"/>
                </a:lnTo>
                <a:lnTo>
                  <a:pt x="10726" y="499271"/>
                </a:lnTo>
                <a:lnTo>
                  <a:pt x="2732" y="453511"/>
                </a:lnTo>
                <a:lnTo>
                  <a:pt x="0" y="406146"/>
                </a:lnTo>
                <a:close/>
              </a:path>
            </a:pathLst>
          </a:custGeom>
          <a:ln w="127000">
            <a:solidFill>
              <a:srgbClr val="C8482C"/>
            </a:solidFill>
          </a:ln>
        </p:spPr>
        <p:txBody>
          <a:bodyPr wrap="square" lIns="0" tIns="0" rIns="0" bIns="0" rtlCol="0"/>
          <a:lstStyle/>
          <a:p>
            <a:endParaRPr/>
          </a:p>
        </p:txBody>
      </p:sp>
      <p:grpSp>
        <p:nvGrpSpPr>
          <p:cNvPr id="6" name="object 6"/>
          <p:cNvGrpSpPr/>
          <p:nvPr/>
        </p:nvGrpSpPr>
        <p:grpSpPr>
          <a:xfrm>
            <a:off x="6821423" y="0"/>
            <a:ext cx="3285490" cy="3606165"/>
            <a:chOff x="6821423" y="0"/>
            <a:chExt cx="3285490" cy="3606165"/>
          </a:xfrm>
        </p:grpSpPr>
        <p:sp>
          <p:nvSpPr>
            <p:cNvPr id="7" name="object 7"/>
            <p:cNvSpPr/>
            <p:nvPr/>
          </p:nvSpPr>
          <p:spPr>
            <a:xfrm>
              <a:off x="8912351" y="1219200"/>
              <a:ext cx="1194435" cy="2386965"/>
            </a:xfrm>
            <a:custGeom>
              <a:avLst/>
              <a:gdLst/>
              <a:ahLst/>
              <a:cxnLst/>
              <a:rect l="l" t="t" r="r" b="b"/>
              <a:pathLst>
                <a:path w="1194434" h="2386965">
                  <a:moveTo>
                    <a:pt x="1194053" y="0"/>
                  </a:moveTo>
                  <a:lnTo>
                    <a:pt x="1146029" y="947"/>
                  </a:lnTo>
                  <a:lnTo>
                    <a:pt x="1098486" y="3766"/>
                  </a:lnTo>
                  <a:lnTo>
                    <a:pt x="1051460" y="8420"/>
                  </a:lnTo>
                  <a:lnTo>
                    <a:pt x="1004987" y="14875"/>
                  </a:lnTo>
                  <a:lnTo>
                    <a:pt x="959102" y="23093"/>
                  </a:lnTo>
                  <a:lnTo>
                    <a:pt x="913841" y="33041"/>
                  </a:lnTo>
                  <a:lnTo>
                    <a:pt x="869240" y="44681"/>
                  </a:lnTo>
                  <a:lnTo>
                    <a:pt x="825334" y="57979"/>
                  </a:lnTo>
                  <a:lnTo>
                    <a:pt x="782159" y="72898"/>
                  </a:lnTo>
                  <a:lnTo>
                    <a:pt x="739751" y="89404"/>
                  </a:lnTo>
                  <a:lnTo>
                    <a:pt x="698145" y="107460"/>
                  </a:lnTo>
                  <a:lnTo>
                    <a:pt x="657377" y="127031"/>
                  </a:lnTo>
                  <a:lnTo>
                    <a:pt x="617483" y="148080"/>
                  </a:lnTo>
                  <a:lnTo>
                    <a:pt x="578499" y="170574"/>
                  </a:lnTo>
                  <a:lnTo>
                    <a:pt x="540459" y="194475"/>
                  </a:lnTo>
                  <a:lnTo>
                    <a:pt x="503401" y="219749"/>
                  </a:lnTo>
                  <a:lnTo>
                    <a:pt x="467358" y="246359"/>
                  </a:lnTo>
                  <a:lnTo>
                    <a:pt x="432368" y="274270"/>
                  </a:lnTo>
                  <a:lnTo>
                    <a:pt x="398465" y="303446"/>
                  </a:lnTo>
                  <a:lnTo>
                    <a:pt x="365686" y="333852"/>
                  </a:lnTo>
                  <a:lnTo>
                    <a:pt x="334066" y="365452"/>
                  </a:lnTo>
                  <a:lnTo>
                    <a:pt x="303641" y="398210"/>
                  </a:lnTo>
                  <a:lnTo>
                    <a:pt x="274446" y="432091"/>
                  </a:lnTo>
                  <a:lnTo>
                    <a:pt x="246517" y="467059"/>
                  </a:lnTo>
                  <a:lnTo>
                    <a:pt x="219890" y="503079"/>
                  </a:lnTo>
                  <a:lnTo>
                    <a:pt x="194600" y="540114"/>
                  </a:lnTo>
                  <a:lnTo>
                    <a:pt x="170683" y="578129"/>
                  </a:lnTo>
                  <a:lnTo>
                    <a:pt x="148175" y="617089"/>
                  </a:lnTo>
                  <a:lnTo>
                    <a:pt x="127112" y="656957"/>
                  </a:lnTo>
                  <a:lnTo>
                    <a:pt x="107529" y="697699"/>
                  </a:lnTo>
                  <a:lnTo>
                    <a:pt x="89461" y="739278"/>
                  </a:lnTo>
                  <a:lnTo>
                    <a:pt x="72945" y="781659"/>
                  </a:lnTo>
                  <a:lnTo>
                    <a:pt x="58016" y="824806"/>
                  </a:lnTo>
                  <a:lnTo>
                    <a:pt x="44710" y="868684"/>
                  </a:lnTo>
                  <a:lnTo>
                    <a:pt x="33062" y="913257"/>
                  </a:lnTo>
                  <a:lnTo>
                    <a:pt x="23108" y="958489"/>
                  </a:lnTo>
                  <a:lnTo>
                    <a:pt x="14884" y="1004345"/>
                  </a:lnTo>
                  <a:lnTo>
                    <a:pt x="8426" y="1050789"/>
                  </a:lnTo>
                  <a:lnTo>
                    <a:pt x="3768" y="1097785"/>
                  </a:lnTo>
                  <a:lnTo>
                    <a:pt x="948" y="1145298"/>
                  </a:lnTo>
                  <a:lnTo>
                    <a:pt x="0" y="1193292"/>
                  </a:lnTo>
                  <a:lnTo>
                    <a:pt x="948" y="1241285"/>
                  </a:lnTo>
                  <a:lnTo>
                    <a:pt x="3768" y="1288798"/>
                  </a:lnTo>
                  <a:lnTo>
                    <a:pt x="8426" y="1335794"/>
                  </a:lnTo>
                  <a:lnTo>
                    <a:pt x="14884" y="1382238"/>
                  </a:lnTo>
                  <a:lnTo>
                    <a:pt x="23108" y="1428094"/>
                  </a:lnTo>
                  <a:lnTo>
                    <a:pt x="33062" y="1473326"/>
                  </a:lnTo>
                  <a:lnTo>
                    <a:pt x="44710" y="1517899"/>
                  </a:lnTo>
                  <a:lnTo>
                    <a:pt x="58016" y="1561777"/>
                  </a:lnTo>
                  <a:lnTo>
                    <a:pt x="72945" y="1604924"/>
                  </a:lnTo>
                  <a:lnTo>
                    <a:pt x="89461" y="1647305"/>
                  </a:lnTo>
                  <a:lnTo>
                    <a:pt x="107529" y="1688884"/>
                  </a:lnTo>
                  <a:lnTo>
                    <a:pt x="127112" y="1729626"/>
                  </a:lnTo>
                  <a:lnTo>
                    <a:pt x="148175" y="1769494"/>
                  </a:lnTo>
                  <a:lnTo>
                    <a:pt x="170683" y="1808454"/>
                  </a:lnTo>
                  <a:lnTo>
                    <a:pt x="194600" y="1846469"/>
                  </a:lnTo>
                  <a:lnTo>
                    <a:pt x="219890" y="1883504"/>
                  </a:lnTo>
                  <a:lnTo>
                    <a:pt x="246517" y="1919524"/>
                  </a:lnTo>
                  <a:lnTo>
                    <a:pt x="274446" y="1954492"/>
                  </a:lnTo>
                  <a:lnTo>
                    <a:pt x="303641" y="1988373"/>
                  </a:lnTo>
                  <a:lnTo>
                    <a:pt x="334066" y="2021131"/>
                  </a:lnTo>
                  <a:lnTo>
                    <a:pt x="365686" y="2052731"/>
                  </a:lnTo>
                  <a:lnTo>
                    <a:pt x="398465" y="2083137"/>
                  </a:lnTo>
                  <a:lnTo>
                    <a:pt x="432368" y="2112313"/>
                  </a:lnTo>
                  <a:lnTo>
                    <a:pt x="467358" y="2140224"/>
                  </a:lnTo>
                  <a:lnTo>
                    <a:pt x="503401" y="2166834"/>
                  </a:lnTo>
                  <a:lnTo>
                    <a:pt x="540459" y="2192108"/>
                  </a:lnTo>
                  <a:lnTo>
                    <a:pt x="578499" y="2216009"/>
                  </a:lnTo>
                  <a:lnTo>
                    <a:pt x="617483" y="2238503"/>
                  </a:lnTo>
                  <a:lnTo>
                    <a:pt x="657377" y="2259552"/>
                  </a:lnTo>
                  <a:lnTo>
                    <a:pt x="698145" y="2279123"/>
                  </a:lnTo>
                  <a:lnTo>
                    <a:pt x="739751" y="2297179"/>
                  </a:lnTo>
                  <a:lnTo>
                    <a:pt x="782159" y="2313685"/>
                  </a:lnTo>
                  <a:lnTo>
                    <a:pt x="825334" y="2328604"/>
                  </a:lnTo>
                  <a:lnTo>
                    <a:pt x="869240" y="2341902"/>
                  </a:lnTo>
                  <a:lnTo>
                    <a:pt x="913841" y="2353542"/>
                  </a:lnTo>
                  <a:lnTo>
                    <a:pt x="959102" y="2363490"/>
                  </a:lnTo>
                  <a:lnTo>
                    <a:pt x="1004987" y="2371708"/>
                  </a:lnTo>
                  <a:lnTo>
                    <a:pt x="1051460" y="2378163"/>
                  </a:lnTo>
                  <a:lnTo>
                    <a:pt x="1098486" y="2382817"/>
                  </a:lnTo>
                  <a:lnTo>
                    <a:pt x="1146029" y="2385636"/>
                  </a:lnTo>
                  <a:lnTo>
                    <a:pt x="1194053" y="2386584"/>
                  </a:lnTo>
                  <a:lnTo>
                    <a:pt x="1194053" y="1789938"/>
                  </a:lnTo>
                  <a:lnTo>
                    <a:pt x="1145058" y="1787960"/>
                  </a:lnTo>
                  <a:lnTo>
                    <a:pt x="1097152" y="1782128"/>
                  </a:lnTo>
                  <a:lnTo>
                    <a:pt x="1050491" y="1772597"/>
                  </a:lnTo>
                  <a:lnTo>
                    <a:pt x="1005229" y="1759520"/>
                  </a:lnTo>
                  <a:lnTo>
                    <a:pt x="961518" y="1743049"/>
                  </a:lnTo>
                  <a:lnTo>
                    <a:pt x="919513" y="1723340"/>
                  </a:lnTo>
                  <a:lnTo>
                    <a:pt x="879367" y="1700545"/>
                  </a:lnTo>
                  <a:lnTo>
                    <a:pt x="841235" y="1674818"/>
                  </a:lnTo>
                  <a:lnTo>
                    <a:pt x="805269" y="1646313"/>
                  </a:lnTo>
                  <a:lnTo>
                    <a:pt x="771625" y="1615182"/>
                  </a:lnTo>
                  <a:lnTo>
                    <a:pt x="740454" y="1581581"/>
                  </a:lnTo>
                  <a:lnTo>
                    <a:pt x="711912" y="1545661"/>
                  </a:lnTo>
                  <a:lnTo>
                    <a:pt x="686152" y="1507577"/>
                  </a:lnTo>
                  <a:lnTo>
                    <a:pt x="663328" y="1467483"/>
                  </a:lnTo>
                  <a:lnTo>
                    <a:pt x="643594" y="1425531"/>
                  </a:lnTo>
                  <a:lnTo>
                    <a:pt x="627102" y="1381876"/>
                  </a:lnTo>
                  <a:lnTo>
                    <a:pt x="614008" y="1336671"/>
                  </a:lnTo>
                  <a:lnTo>
                    <a:pt x="604465" y="1290070"/>
                  </a:lnTo>
                  <a:lnTo>
                    <a:pt x="598626" y="1242225"/>
                  </a:lnTo>
                  <a:lnTo>
                    <a:pt x="596645" y="1193292"/>
                  </a:lnTo>
                  <a:lnTo>
                    <a:pt x="598626" y="1144358"/>
                  </a:lnTo>
                  <a:lnTo>
                    <a:pt x="604465" y="1096513"/>
                  </a:lnTo>
                  <a:lnTo>
                    <a:pt x="614008" y="1049912"/>
                  </a:lnTo>
                  <a:lnTo>
                    <a:pt x="627102" y="1004707"/>
                  </a:lnTo>
                  <a:lnTo>
                    <a:pt x="643594" y="961052"/>
                  </a:lnTo>
                  <a:lnTo>
                    <a:pt x="663328" y="919100"/>
                  </a:lnTo>
                  <a:lnTo>
                    <a:pt x="686152" y="879006"/>
                  </a:lnTo>
                  <a:lnTo>
                    <a:pt x="711912" y="840922"/>
                  </a:lnTo>
                  <a:lnTo>
                    <a:pt x="740454" y="805002"/>
                  </a:lnTo>
                  <a:lnTo>
                    <a:pt x="771625" y="771401"/>
                  </a:lnTo>
                  <a:lnTo>
                    <a:pt x="805269" y="740270"/>
                  </a:lnTo>
                  <a:lnTo>
                    <a:pt x="841235" y="711765"/>
                  </a:lnTo>
                  <a:lnTo>
                    <a:pt x="879367" y="686038"/>
                  </a:lnTo>
                  <a:lnTo>
                    <a:pt x="919513" y="663243"/>
                  </a:lnTo>
                  <a:lnTo>
                    <a:pt x="961518" y="643534"/>
                  </a:lnTo>
                  <a:lnTo>
                    <a:pt x="1005229" y="627063"/>
                  </a:lnTo>
                  <a:lnTo>
                    <a:pt x="1050491" y="613986"/>
                  </a:lnTo>
                  <a:lnTo>
                    <a:pt x="1097152" y="604455"/>
                  </a:lnTo>
                  <a:lnTo>
                    <a:pt x="1145058" y="598623"/>
                  </a:lnTo>
                  <a:lnTo>
                    <a:pt x="1194053" y="596646"/>
                  </a:lnTo>
                  <a:lnTo>
                    <a:pt x="1194053" y="0"/>
                  </a:lnTo>
                  <a:close/>
                </a:path>
              </a:pathLst>
            </a:custGeom>
            <a:solidFill>
              <a:srgbClr val="96BD48"/>
            </a:solidFill>
          </p:spPr>
          <p:txBody>
            <a:bodyPr wrap="square" lIns="0" tIns="0" rIns="0" bIns="0" rtlCol="0"/>
            <a:lstStyle/>
            <a:p>
              <a:endParaRPr/>
            </a:p>
          </p:txBody>
        </p:sp>
        <p:sp>
          <p:nvSpPr>
            <p:cNvPr id="8" name="object 8"/>
            <p:cNvSpPr/>
            <p:nvPr/>
          </p:nvSpPr>
          <p:spPr>
            <a:xfrm>
              <a:off x="6821423" y="0"/>
              <a:ext cx="2314575" cy="1551940"/>
            </a:xfrm>
            <a:custGeom>
              <a:avLst/>
              <a:gdLst/>
              <a:ahLst/>
              <a:cxnLst/>
              <a:rect l="l" t="t" r="r" b="b"/>
              <a:pathLst>
                <a:path w="2314575" h="1551940">
                  <a:moveTo>
                    <a:pt x="1999183" y="0"/>
                  </a:moveTo>
                  <a:lnTo>
                    <a:pt x="1722196" y="0"/>
                  </a:lnTo>
                  <a:lnTo>
                    <a:pt x="2107120" y="222732"/>
                  </a:lnTo>
                  <a:lnTo>
                    <a:pt x="138684" y="1361782"/>
                  </a:lnTo>
                  <a:lnTo>
                    <a:pt x="138684" y="0"/>
                  </a:lnTo>
                  <a:lnTo>
                    <a:pt x="0" y="0"/>
                  </a:lnTo>
                  <a:lnTo>
                    <a:pt x="0" y="1482064"/>
                  </a:lnTo>
                  <a:lnTo>
                    <a:pt x="5450" y="1509067"/>
                  </a:lnTo>
                  <a:lnTo>
                    <a:pt x="20312" y="1531116"/>
                  </a:lnTo>
                  <a:lnTo>
                    <a:pt x="42353" y="1545981"/>
                  </a:lnTo>
                  <a:lnTo>
                    <a:pt x="69342" y="1551432"/>
                  </a:lnTo>
                  <a:lnTo>
                    <a:pt x="78409" y="1550844"/>
                  </a:lnTo>
                  <a:lnTo>
                    <a:pt x="2280259" y="282816"/>
                  </a:lnTo>
                  <a:lnTo>
                    <a:pt x="2314433" y="231291"/>
                  </a:lnTo>
                  <a:lnTo>
                    <a:pt x="2312576" y="204763"/>
                  </a:lnTo>
                  <a:lnTo>
                    <a:pt x="2300910" y="180867"/>
                  </a:lnTo>
                  <a:lnTo>
                    <a:pt x="2280259" y="162648"/>
                  </a:lnTo>
                  <a:lnTo>
                    <a:pt x="1999183" y="0"/>
                  </a:lnTo>
                  <a:close/>
                </a:path>
              </a:pathLst>
            </a:custGeom>
            <a:solidFill>
              <a:srgbClr val="D48B2D"/>
            </a:solidFill>
          </p:spPr>
          <p:txBody>
            <a:bodyPr wrap="square" lIns="0" tIns="0" rIns="0" bIns="0" rtlCol="0"/>
            <a:lstStyle/>
            <a:p>
              <a:endParaRPr/>
            </a:p>
          </p:txBody>
        </p:sp>
      </p:grpSp>
      <p:sp>
        <p:nvSpPr>
          <p:cNvPr id="9" name="object 9"/>
          <p:cNvSpPr/>
          <p:nvPr/>
        </p:nvSpPr>
        <p:spPr>
          <a:xfrm>
            <a:off x="11661393" y="1332738"/>
            <a:ext cx="127000" cy="1598295"/>
          </a:xfrm>
          <a:custGeom>
            <a:avLst/>
            <a:gdLst/>
            <a:ahLst/>
            <a:cxnLst/>
            <a:rect l="l" t="t" r="r" b="b"/>
            <a:pathLst>
              <a:path w="127000" h="1598295">
                <a:moveTo>
                  <a:pt x="0" y="1597710"/>
                </a:moveTo>
                <a:lnTo>
                  <a:pt x="127000" y="1597710"/>
                </a:lnTo>
                <a:lnTo>
                  <a:pt x="127000" y="0"/>
                </a:lnTo>
                <a:lnTo>
                  <a:pt x="0" y="0"/>
                </a:lnTo>
                <a:lnTo>
                  <a:pt x="0" y="1597710"/>
                </a:lnTo>
                <a:close/>
              </a:path>
            </a:pathLst>
          </a:custGeom>
          <a:solidFill>
            <a:srgbClr val="7B5FC5"/>
          </a:solidFill>
        </p:spPr>
        <p:txBody>
          <a:bodyPr wrap="square" lIns="0" tIns="0" rIns="0" bIns="0" rtlCol="0"/>
          <a:lstStyle/>
          <a:p>
            <a:endParaRPr/>
          </a:p>
        </p:txBody>
      </p:sp>
      <p:sp>
        <p:nvSpPr>
          <p:cNvPr id="10" name="object 10"/>
          <p:cNvSpPr/>
          <p:nvPr/>
        </p:nvSpPr>
        <p:spPr>
          <a:xfrm>
            <a:off x="11004805" y="4111752"/>
            <a:ext cx="1187450" cy="1772920"/>
          </a:xfrm>
          <a:custGeom>
            <a:avLst/>
            <a:gdLst/>
            <a:ahLst/>
            <a:cxnLst/>
            <a:rect l="l" t="t" r="r" b="b"/>
            <a:pathLst>
              <a:path w="1187450" h="1772920">
                <a:moveTo>
                  <a:pt x="1187196" y="0"/>
                </a:moveTo>
                <a:lnTo>
                  <a:pt x="61950" y="0"/>
                </a:lnTo>
                <a:lnTo>
                  <a:pt x="37836" y="4868"/>
                </a:lnTo>
                <a:lnTo>
                  <a:pt x="18145" y="18143"/>
                </a:lnTo>
                <a:lnTo>
                  <a:pt x="4868" y="37831"/>
                </a:lnTo>
                <a:lnTo>
                  <a:pt x="0" y="61937"/>
                </a:lnTo>
                <a:lnTo>
                  <a:pt x="0" y="1710474"/>
                </a:lnTo>
                <a:lnTo>
                  <a:pt x="4868" y="1734585"/>
                </a:lnTo>
                <a:lnTo>
                  <a:pt x="18145" y="1754273"/>
                </a:lnTo>
                <a:lnTo>
                  <a:pt x="37836" y="1767545"/>
                </a:lnTo>
                <a:lnTo>
                  <a:pt x="61950" y="1772412"/>
                </a:lnTo>
                <a:lnTo>
                  <a:pt x="1187196" y="1772412"/>
                </a:lnTo>
                <a:lnTo>
                  <a:pt x="1187196" y="1648536"/>
                </a:lnTo>
                <a:lnTo>
                  <a:pt x="123901" y="1648536"/>
                </a:lnTo>
                <a:lnTo>
                  <a:pt x="123901" y="123875"/>
                </a:lnTo>
                <a:lnTo>
                  <a:pt x="1187196" y="123875"/>
                </a:lnTo>
                <a:lnTo>
                  <a:pt x="1187196" y="0"/>
                </a:lnTo>
                <a:close/>
              </a:path>
            </a:pathLst>
          </a:custGeom>
          <a:solidFill>
            <a:srgbClr val="D48B2D"/>
          </a:solidFill>
        </p:spPr>
        <p:txBody>
          <a:bodyPr wrap="square" lIns="0" tIns="0" rIns="0" bIns="0" rtlCol="0"/>
          <a:lstStyle/>
          <a:p>
            <a:endParaRPr/>
          </a:p>
        </p:txBody>
      </p:sp>
      <p:grpSp>
        <p:nvGrpSpPr>
          <p:cNvPr id="11" name="object 11"/>
          <p:cNvGrpSpPr/>
          <p:nvPr/>
        </p:nvGrpSpPr>
        <p:grpSpPr>
          <a:xfrm>
            <a:off x="6821423" y="4081340"/>
            <a:ext cx="3380740" cy="2776855"/>
            <a:chOff x="6821423" y="4081340"/>
            <a:chExt cx="3380740" cy="2776855"/>
          </a:xfrm>
        </p:grpSpPr>
        <p:sp>
          <p:nvSpPr>
            <p:cNvPr id="12" name="object 12"/>
            <p:cNvSpPr/>
            <p:nvPr/>
          </p:nvSpPr>
          <p:spPr>
            <a:xfrm>
              <a:off x="7769961" y="4144840"/>
              <a:ext cx="2369185" cy="1683385"/>
            </a:xfrm>
            <a:custGeom>
              <a:avLst/>
              <a:gdLst/>
              <a:ahLst/>
              <a:cxnLst/>
              <a:rect l="l" t="t" r="r" b="b"/>
              <a:pathLst>
                <a:path w="2369184" h="1683385">
                  <a:moveTo>
                    <a:pt x="0" y="32037"/>
                  </a:moveTo>
                  <a:lnTo>
                    <a:pt x="47541" y="24119"/>
                  </a:lnTo>
                  <a:lnTo>
                    <a:pt x="95008" y="17338"/>
                  </a:lnTo>
                  <a:lnTo>
                    <a:pt x="142385" y="11686"/>
                  </a:lnTo>
                  <a:lnTo>
                    <a:pt x="189660" y="7152"/>
                  </a:lnTo>
                  <a:lnTo>
                    <a:pt x="236816" y="3727"/>
                  </a:lnTo>
                  <a:lnTo>
                    <a:pt x="283841" y="1399"/>
                  </a:lnTo>
                  <a:lnTo>
                    <a:pt x="330720" y="160"/>
                  </a:lnTo>
                  <a:lnTo>
                    <a:pt x="377438" y="0"/>
                  </a:lnTo>
                  <a:lnTo>
                    <a:pt x="423983" y="907"/>
                  </a:lnTo>
                  <a:lnTo>
                    <a:pt x="470338" y="2874"/>
                  </a:lnTo>
                  <a:lnTo>
                    <a:pt x="516491" y="5889"/>
                  </a:lnTo>
                  <a:lnTo>
                    <a:pt x="562426" y="9943"/>
                  </a:lnTo>
                  <a:lnTo>
                    <a:pt x="608130" y="15026"/>
                  </a:lnTo>
                  <a:lnTo>
                    <a:pt x="653589" y="21129"/>
                  </a:lnTo>
                  <a:lnTo>
                    <a:pt x="698787" y="28240"/>
                  </a:lnTo>
                  <a:lnTo>
                    <a:pt x="743712" y="36350"/>
                  </a:lnTo>
                  <a:lnTo>
                    <a:pt x="788349" y="45449"/>
                  </a:lnTo>
                  <a:lnTo>
                    <a:pt x="832683" y="55528"/>
                  </a:lnTo>
                  <a:lnTo>
                    <a:pt x="876700" y="66577"/>
                  </a:lnTo>
                  <a:lnTo>
                    <a:pt x="920387" y="78584"/>
                  </a:lnTo>
                  <a:lnTo>
                    <a:pt x="963729" y="91542"/>
                  </a:lnTo>
                  <a:lnTo>
                    <a:pt x="1006711" y="105439"/>
                  </a:lnTo>
                  <a:lnTo>
                    <a:pt x="1049320" y="120266"/>
                  </a:lnTo>
                  <a:lnTo>
                    <a:pt x="1091541" y="136013"/>
                  </a:lnTo>
                  <a:lnTo>
                    <a:pt x="1133360" y="152669"/>
                  </a:lnTo>
                  <a:lnTo>
                    <a:pt x="1174763" y="170226"/>
                  </a:lnTo>
                  <a:lnTo>
                    <a:pt x="1215735" y="188673"/>
                  </a:lnTo>
                  <a:lnTo>
                    <a:pt x="1256263" y="208000"/>
                  </a:lnTo>
                  <a:lnTo>
                    <a:pt x="1296332" y="228198"/>
                  </a:lnTo>
                  <a:lnTo>
                    <a:pt x="1335929" y="249256"/>
                  </a:lnTo>
                  <a:lnTo>
                    <a:pt x="1375037" y="271164"/>
                  </a:lnTo>
                  <a:lnTo>
                    <a:pt x="1413645" y="293913"/>
                  </a:lnTo>
                  <a:lnTo>
                    <a:pt x="1451736" y="317492"/>
                  </a:lnTo>
                  <a:lnTo>
                    <a:pt x="1489298" y="341893"/>
                  </a:lnTo>
                  <a:lnTo>
                    <a:pt x="1526316" y="367104"/>
                  </a:lnTo>
                  <a:lnTo>
                    <a:pt x="1562775" y="393116"/>
                  </a:lnTo>
                  <a:lnTo>
                    <a:pt x="1598662" y="419919"/>
                  </a:lnTo>
                  <a:lnTo>
                    <a:pt x="1633961" y="447503"/>
                  </a:lnTo>
                  <a:lnTo>
                    <a:pt x="1668660" y="475859"/>
                  </a:lnTo>
                  <a:lnTo>
                    <a:pt x="1702744" y="504975"/>
                  </a:lnTo>
                  <a:lnTo>
                    <a:pt x="1736198" y="534843"/>
                  </a:lnTo>
                  <a:lnTo>
                    <a:pt x="1769009" y="565453"/>
                  </a:lnTo>
                  <a:lnTo>
                    <a:pt x="1801161" y="596794"/>
                  </a:lnTo>
                  <a:lnTo>
                    <a:pt x="1832642" y="628856"/>
                  </a:lnTo>
                  <a:lnTo>
                    <a:pt x="1863436" y="661631"/>
                  </a:lnTo>
                  <a:lnTo>
                    <a:pt x="1893530" y="695107"/>
                  </a:lnTo>
                  <a:lnTo>
                    <a:pt x="1922909" y="729275"/>
                  </a:lnTo>
                  <a:lnTo>
                    <a:pt x="1951559" y="764125"/>
                  </a:lnTo>
                  <a:lnTo>
                    <a:pt x="1979466" y="799647"/>
                  </a:lnTo>
                  <a:lnTo>
                    <a:pt x="2006615" y="835831"/>
                  </a:lnTo>
                  <a:lnTo>
                    <a:pt x="2032993" y="872668"/>
                  </a:lnTo>
                  <a:lnTo>
                    <a:pt x="2058585" y="910147"/>
                  </a:lnTo>
                  <a:lnTo>
                    <a:pt x="2083377" y="948258"/>
                  </a:lnTo>
                  <a:lnTo>
                    <a:pt x="2107354" y="986991"/>
                  </a:lnTo>
                  <a:lnTo>
                    <a:pt x="2130503" y="1026338"/>
                  </a:lnTo>
                  <a:lnTo>
                    <a:pt x="2152810" y="1066287"/>
                  </a:lnTo>
                  <a:lnTo>
                    <a:pt x="2174259" y="1106829"/>
                  </a:lnTo>
                  <a:lnTo>
                    <a:pt x="2194837" y="1147953"/>
                  </a:lnTo>
                  <a:lnTo>
                    <a:pt x="2214530" y="1189651"/>
                  </a:lnTo>
                  <a:lnTo>
                    <a:pt x="2233324" y="1231911"/>
                  </a:lnTo>
                  <a:lnTo>
                    <a:pt x="2251203" y="1274725"/>
                  </a:lnTo>
                  <a:lnTo>
                    <a:pt x="2268155" y="1318082"/>
                  </a:lnTo>
                  <a:lnTo>
                    <a:pt x="2284164" y="1361972"/>
                  </a:lnTo>
                  <a:lnTo>
                    <a:pt x="2299216" y="1406386"/>
                  </a:lnTo>
                  <a:lnTo>
                    <a:pt x="2313299" y="1451313"/>
                  </a:lnTo>
                  <a:lnTo>
                    <a:pt x="2326396" y="1496743"/>
                  </a:lnTo>
                  <a:lnTo>
                    <a:pt x="2338494" y="1542668"/>
                  </a:lnTo>
                  <a:lnTo>
                    <a:pt x="2349579" y="1589076"/>
                  </a:lnTo>
                  <a:lnTo>
                    <a:pt x="2359636" y="1635958"/>
                  </a:lnTo>
                  <a:lnTo>
                    <a:pt x="2368651" y="1683303"/>
                  </a:lnTo>
                </a:path>
              </a:pathLst>
            </a:custGeom>
            <a:ln w="127000">
              <a:solidFill>
                <a:srgbClr val="7B5FC5"/>
              </a:solidFill>
              <a:prstDash val="lgDash"/>
            </a:ln>
          </p:spPr>
          <p:txBody>
            <a:bodyPr wrap="square" lIns="0" tIns="0" rIns="0" bIns="0" rtlCol="0"/>
            <a:lstStyle/>
            <a:p>
              <a:endParaRPr/>
            </a:p>
          </p:txBody>
        </p:sp>
        <p:sp>
          <p:nvSpPr>
            <p:cNvPr id="13" name="object 13"/>
            <p:cNvSpPr/>
            <p:nvPr/>
          </p:nvSpPr>
          <p:spPr>
            <a:xfrm>
              <a:off x="6821423" y="4962143"/>
              <a:ext cx="2642870" cy="1896110"/>
            </a:xfrm>
            <a:custGeom>
              <a:avLst/>
              <a:gdLst/>
              <a:ahLst/>
              <a:cxnLst/>
              <a:rect l="l" t="t" r="r" b="b"/>
              <a:pathLst>
                <a:path w="2642870" h="1896109">
                  <a:moveTo>
                    <a:pt x="1321307" y="0"/>
                  </a:moveTo>
                  <a:lnTo>
                    <a:pt x="1272868" y="871"/>
                  </a:lnTo>
                  <a:lnTo>
                    <a:pt x="1224867" y="3467"/>
                  </a:lnTo>
                  <a:lnTo>
                    <a:pt x="1177336" y="7757"/>
                  </a:lnTo>
                  <a:lnTo>
                    <a:pt x="1130303" y="13711"/>
                  </a:lnTo>
                  <a:lnTo>
                    <a:pt x="1083800" y="21299"/>
                  </a:lnTo>
                  <a:lnTo>
                    <a:pt x="1037855" y="30492"/>
                  </a:lnTo>
                  <a:lnTo>
                    <a:pt x="992498" y="41259"/>
                  </a:lnTo>
                  <a:lnTo>
                    <a:pt x="947760" y="53571"/>
                  </a:lnTo>
                  <a:lnTo>
                    <a:pt x="903671" y="67398"/>
                  </a:lnTo>
                  <a:lnTo>
                    <a:pt x="860259" y="82710"/>
                  </a:lnTo>
                  <a:lnTo>
                    <a:pt x="817555" y="99476"/>
                  </a:lnTo>
                  <a:lnTo>
                    <a:pt x="775589" y="117668"/>
                  </a:lnTo>
                  <a:lnTo>
                    <a:pt x="734391" y="137256"/>
                  </a:lnTo>
                  <a:lnTo>
                    <a:pt x="693990" y="158208"/>
                  </a:lnTo>
                  <a:lnTo>
                    <a:pt x="654416" y="180497"/>
                  </a:lnTo>
                  <a:lnTo>
                    <a:pt x="615700" y="204091"/>
                  </a:lnTo>
                  <a:lnTo>
                    <a:pt x="577871" y="228961"/>
                  </a:lnTo>
                  <a:lnTo>
                    <a:pt x="540959" y="255076"/>
                  </a:lnTo>
                  <a:lnTo>
                    <a:pt x="504993" y="282408"/>
                  </a:lnTo>
                  <a:lnTo>
                    <a:pt x="470004" y="310927"/>
                  </a:lnTo>
                  <a:lnTo>
                    <a:pt x="436022" y="340601"/>
                  </a:lnTo>
                  <a:lnTo>
                    <a:pt x="403075" y="371402"/>
                  </a:lnTo>
                  <a:lnTo>
                    <a:pt x="371195" y="403300"/>
                  </a:lnTo>
                  <a:lnTo>
                    <a:pt x="340411" y="436265"/>
                  </a:lnTo>
                  <a:lnTo>
                    <a:pt x="310753" y="470266"/>
                  </a:lnTo>
                  <a:lnTo>
                    <a:pt x="282251" y="505275"/>
                  </a:lnTo>
                  <a:lnTo>
                    <a:pt x="254934" y="541260"/>
                  </a:lnTo>
                  <a:lnTo>
                    <a:pt x="228833" y="578193"/>
                  </a:lnTo>
                  <a:lnTo>
                    <a:pt x="203977" y="616044"/>
                  </a:lnTo>
                  <a:lnTo>
                    <a:pt x="180396" y="654781"/>
                  </a:lnTo>
                  <a:lnTo>
                    <a:pt x="158120" y="694377"/>
                  </a:lnTo>
                  <a:lnTo>
                    <a:pt x="137179" y="734800"/>
                  </a:lnTo>
                  <a:lnTo>
                    <a:pt x="117603" y="776022"/>
                  </a:lnTo>
                  <a:lnTo>
                    <a:pt x="99421" y="818011"/>
                  </a:lnTo>
                  <a:lnTo>
                    <a:pt x="82663" y="860739"/>
                  </a:lnTo>
                  <a:lnTo>
                    <a:pt x="67360" y="904174"/>
                  </a:lnTo>
                  <a:lnTo>
                    <a:pt x="53541" y="948289"/>
                  </a:lnTo>
                  <a:lnTo>
                    <a:pt x="41236" y="993052"/>
                  </a:lnTo>
                  <a:lnTo>
                    <a:pt x="30475" y="1038433"/>
                  </a:lnTo>
                  <a:lnTo>
                    <a:pt x="21287" y="1084404"/>
                  </a:lnTo>
                  <a:lnTo>
                    <a:pt x="13703" y="1130934"/>
                  </a:lnTo>
                  <a:lnTo>
                    <a:pt x="7753" y="1177992"/>
                  </a:lnTo>
                  <a:lnTo>
                    <a:pt x="3465" y="1225550"/>
                  </a:lnTo>
                  <a:lnTo>
                    <a:pt x="871" y="1273577"/>
                  </a:lnTo>
                  <a:lnTo>
                    <a:pt x="0" y="1322044"/>
                  </a:lnTo>
                  <a:lnTo>
                    <a:pt x="1102" y="1376539"/>
                  </a:lnTo>
                  <a:lnTo>
                    <a:pt x="4379" y="1430472"/>
                  </a:lnTo>
                  <a:lnTo>
                    <a:pt x="9790" y="1483801"/>
                  </a:lnTo>
                  <a:lnTo>
                    <a:pt x="17292" y="1536485"/>
                  </a:lnTo>
                  <a:lnTo>
                    <a:pt x="26843" y="1588479"/>
                  </a:lnTo>
                  <a:lnTo>
                    <a:pt x="38399" y="1639742"/>
                  </a:lnTo>
                  <a:lnTo>
                    <a:pt x="51919" y="1690232"/>
                  </a:lnTo>
                  <a:lnTo>
                    <a:pt x="67359" y="1739906"/>
                  </a:lnTo>
                  <a:lnTo>
                    <a:pt x="84679" y="1788721"/>
                  </a:lnTo>
                  <a:lnTo>
                    <a:pt x="103835" y="1836635"/>
                  </a:lnTo>
                  <a:lnTo>
                    <a:pt x="132346" y="1895855"/>
                  </a:lnTo>
                  <a:lnTo>
                    <a:pt x="2510269" y="1895855"/>
                  </a:lnTo>
                  <a:lnTo>
                    <a:pt x="2538780" y="1836635"/>
                  </a:lnTo>
                  <a:lnTo>
                    <a:pt x="2557936" y="1788721"/>
                  </a:lnTo>
                  <a:lnTo>
                    <a:pt x="2575256" y="1739906"/>
                  </a:lnTo>
                  <a:lnTo>
                    <a:pt x="2590696" y="1690232"/>
                  </a:lnTo>
                  <a:lnTo>
                    <a:pt x="2604216" y="1639742"/>
                  </a:lnTo>
                  <a:lnTo>
                    <a:pt x="2615772" y="1588479"/>
                  </a:lnTo>
                  <a:lnTo>
                    <a:pt x="2625323" y="1536485"/>
                  </a:lnTo>
                  <a:lnTo>
                    <a:pt x="2632825" y="1483801"/>
                  </a:lnTo>
                  <a:lnTo>
                    <a:pt x="2638236" y="1430472"/>
                  </a:lnTo>
                  <a:lnTo>
                    <a:pt x="2641513" y="1376539"/>
                  </a:lnTo>
                  <a:lnTo>
                    <a:pt x="2642616" y="1322044"/>
                  </a:lnTo>
                  <a:lnTo>
                    <a:pt x="2641744" y="1273577"/>
                  </a:lnTo>
                  <a:lnTo>
                    <a:pt x="2639150" y="1225550"/>
                  </a:lnTo>
                  <a:lnTo>
                    <a:pt x="2634862" y="1177992"/>
                  </a:lnTo>
                  <a:lnTo>
                    <a:pt x="2628912" y="1130934"/>
                  </a:lnTo>
                  <a:lnTo>
                    <a:pt x="2621328" y="1084404"/>
                  </a:lnTo>
                  <a:lnTo>
                    <a:pt x="2612140" y="1038433"/>
                  </a:lnTo>
                  <a:lnTo>
                    <a:pt x="2601379" y="993052"/>
                  </a:lnTo>
                  <a:lnTo>
                    <a:pt x="2589074" y="948289"/>
                  </a:lnTo>
                  <a:lnTo>
                    <a:pt x="2575255" y="904174"/>
                  </a:lnTo>
                  <a:lnTo>
                    <a:pt x="2559952" y="860739"/>
                  </a:lnTo>
                  <a:lnTo>
                    <a:pt x="2543194" y="818011"/>
                  </a:lnTo>
                  <a:lnTo>
                    <a:pt x="2525012" y="776022"/>
                  </a:lnTo>
                  <a:lnTo>
                    <a:pt x="2505436" y="734800"/>
                  </a:lnTo>
                  <a:lnTo>
                    <a:pt x="2484495" y="694377"/>
                  </a:lnTo>
                  <a:lnTo>
                    <a:pt x="2462219" y="654781"/>
                  </a:lnTo>
                  <a:lnTo>
                    <a:pt x="2438638" y="616044"/>
                  </a:lnTo>
                  <a:lnTo>
                    <a:pt x="2413782" y="578193"/>
                  </a:lnTo>
                  <a:lnTo>
                    <a:pt x="2387681" y="541260"/>
                  </a:lnTo>
                  <a:lnTo>
                    <a:pt x="2360364" y="505275"/>
                  </a:lnTo>
                  <a:lnTo>
                    <a:pt x="2331862" y="470266"/>
                  </a:lnTo>
                  <a:lnTo>
                    <a:pt x="2302204" y="436265"/>
                  </a:lnTo>
                  <a:lnTo>
                    <a:pt x="2271420" y="403300"/>
                  </a:lnTo>
                  <a:lnTo>
                    <a:pt x="2239540" y="371402"/>
                  </a:lnTo>
                  <a:lnTo>
                    <a:pt x="2206593" y="340601"/>
                  </a:lnTo>
                  <a:lnTo>
                    <a:pt x="2172611" y="310927"/>
                  </a:lnTo>
                  <a:lnTo>
                    <a:pt x="2137622" y="282408"/>
                  </a:lnTo>
                  <a:lnTo>
                    <a:pt x="2101656" y="255076"/>
                  </a:lnTo>
                  <a:lnTo>
                    <a:pt x="2064744" y="228961"/>
                  </a:lnTo>
                  <a:lnTo>
                    <a:pt x="2026915" y="204091"/>
                  </a:lnTo>
                  <a:lnTo>
                    <a:pt x="1988199" y="180497"/>
                  </a:lnTo>
                  <a:lnTo>
                    <a:pt x="1948625" y="158208"/>
                  </a:lnTo>
                  <a:lnTo>
                    <a:pt x="1908224" y="137256"/>
                  </a:lnTo>
                  <a:lnTo>
                    <a:pt x="1867026" y="117668"/>
                  </a:lnTo>
                  <a:lnTo>
                    <a:pt x="1825060" y="99476"/>
                  </a:lnTo>
                  <a:lnTo>
                    <a:pt x="1782356" y="82710"/>
                  </a:lnTo>
                  <a:lnTo>
                    <a:pt x="1738944" y="67398"/>
                  </a:lnTo>
                  <a:lnTo>
                    <a:pt x="1694855" y="53571"/>
                  </a:lnTo>
                  <a:lnTo>
                    <a:pt x="1650117" y="41259"/>
                  </a:lnTo>
                  <a:lnTo>
                    <a:pt x="1604760" y="30492"/>
                  </a:lnTo>
                  <a:lnTo>
                    <a:pt x="1558815" y="21299"/>
                  </a:lnTo>
                  <a:lnTo>
                    <a:pt x="1512312" y="13711"/>
                  </a:lnTo>
                  <a:lnTo>
                    <a:pt x="1465279" y="7757"/>
                  </a:lnTo>
                  <a:lnTo>
                    <a:pt x="1417748" y="3467"/>
                  </a:lnTo>
                  <a:lnTo>
                    <a:pt x="1369747" y="871"/>
                  </a:lnTo>
                  <a:lnTo>
                    <a:pt x="1321307" y="0"/>
                  </a:lnTo>
                  <a:close/>
                </a:path>
              </a:pathLst>
            </a:custGeom>
            <a:solidFill>
              <a:srgbClr val="96BD48"/>
            </a:solidFill>
          </p:spPr>
          <p:txBody>
            <a:bodyPr wrap="square" lIns="0" tIns="0" rIns="0" bIns="0" rtlCol="0"/>
            <a:lstStyle/>
            <a:p>
              <a:endParaRPr/>
            </a:p>
          </p:txBody>
        </p:sp>
      </p:grpSp>
      <p:sp>
        <p:nvSpPr>
          <p:cNvPr id="14" name="Title 1">
            <a:extLst>
              <a:ext uri="{FF2B5EF4-FFF2-40B4-BE49-F238E27FC236}">
                <a16:creationId xmlns:a16="http://schemas.microsoft.com/office/drawing/2014/main" id="{B492552D-A0A4-F353-C407-209D31FFE662}"/>
              </a:ext>
            </a:extLst>
          </p:cNvPr>
          <p:cNvSpPr txBox="1">
            <a:spLocks/>
          </p:cNvSpPr>
          <p:nvPr/>
        </p:nvSpPr>
        <p:spPr>
          <a:xfrm>
            <a:off x="3815384" y="1508499"/>
            <a:ext cx="4413138" cy="792841"/>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dirty="0"/>
            </a:br>
            <a:endParaRPr lang="en-US" dirty="0"/>
          </a:p>
        </p:txBody>
      </p:sp>
      <p:sp>
        <p:nvSpPr>
          <p:cNvPr id="15" name="Rectangle: Rounded Corners 14">
            <a:extLst>
              <a:ext uri="{FF2B5EF4-FFF2-40B4-BE49-F238E27FC236}">
                <a16:creationId xmlns:a16="http://schemas.microsoft.com/office/drawing/2014/main" id="{4E437ED1-45B0-E516-1860-699DE0CEDAD5}"/>
              </a:ext>
            </a:extLst>
          </p:cNvPr>
          <p:cNvSpPr/>
          <p:nvPr/>
        </p:nvSpPr>
        <p:spPr>
          <a:xfrm>
            <a:off x="228600" y="1480930"/>
            <a:ext cx="2309418" cy="2126974"/>
          </a:xfrm>
          <a:prstGeom prst="roundRect">
            <a:avLst/>
          </a:prstGeom>
          <a:solidFill>
            <a:schemeClr val="bg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 is the problem</a:t>
            </a:r>
          </a:p>
        </p:txBody>
      </p:sp>
      <p:sp>
        <p:nvSpPr>
          <p:cNvPr id="16" name="Rectangle: Rounded Corners 15">
            <a:extLst>
              <a:ext uri="{FF2B5EF4-FFF2-40B4-BE49-F238E27FC236}">
                <a16:creationId xmlns:a16="http://schemas.microsoft.com/office/drawing/2014/main" id="{8D279393-82C2-2D60-2026-FE2E851B91E7}"/>
              </a:ext>
            </a:extLst>
          </p:cNvPr>
          <p:cNvSpPr/>
          <p:nvPr/>
        </p:nvSpPr>
        <p:spPr>
          <a:xfrm>
            <a:off x="228600" y="3968072"/>
            <a:ext cx="2309418" cy="1995405"/>
          </a:xfrm>
          <a:prstGeom prst="roundRect">
            <a:avLst/>
          </a:prstGeom>
          <a:solidFill>
            <a:schemeClr val="bg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95000"/>
                    <a:lumOff val="5000"/>
                  </a:schemeClr>
                </a:solidFill>
              </a:rPr>
              <a:t>How to solve the problem</a:t>
            </a:r>
          </a:p>
        </p:txBody>
      </p:sp>
      <p:sp>
        <p:nvSpPr>
          <p:cNvPr id="17" name="Rectangle: Rounded Corners 16">
            <a:extLst>
              <a:ext uri="{FF2B5EF4-FFF2-40B4-BE49-F238E27FC236}">
                <a16:creationId xmlns:a16="http://schemas.microsoft.com/office/drawing/2014/main" id="{E1545D12-F603-76D1-B935-6245178CE212}"/>
              </a:ext>
            </a:extLst>
          </p:cNvPr>
          <p:cNvSpPr/>
          <p:nvPr/>
        </p:nvSpPr>
        <p:spPr>
          <a:xfrm>
            <a:off x="2727708" y="1508499"/>
            <a:ext cx="6035293" cy="2097666"/>
          </a:xfrm>
          <a:prstGeom prst="round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2200" dirty="0">
                <a:solidFill>
                  <a:schemeClr val="tx1"/>
                </a:solidFill>
                <a:ea typeface="Roboto" panose="02000000000000000000" pitchFamily="2" charset="0"/>
                <a:cs typeface="Roboto" panose="02000000000000000000" pitchFamily="2" charset="0"/>
              </a:rPr>
              <a:t>A real estate agency in King County seeks to provide advice to homeowners on how renovations could increase estimated value of their homes but lacks data.</a:t>
            </a:r>
          </a:p>
        </p:txBody>
      </p:sp>
      <p:sp>
        <p:nvSpPr>
          <p:cNvPr id="18" name="Rectangle: Rounded Corners 17">
            <a:extLst>
              <a:ext uri="{FF2B5EF4-FFF2-40B4-BE49-F238E27FC236}">
                <a16:creationId xmlns:a16="http://schemas.microsoft.com/office/drawing/2014/main" id="{04F3D99B-06CE-5BF4-5EBE-BD42D25F5AAA}"/>
              </a:ext>
            </a:extLst>
          </p:cNvPr>
          <p:cNvSpPr/>
          <p:nvPr/>
        </p:nvSpPr>
        <p:spPr>
          <a:xfrm>
            <a:off x="2727707" y="3988563"/>
            <a:ext cx="6035294" cy="1896110"/>
          </a:xfrm>
          <a:prstGeom prst="round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2200" dirty="0">
                <a:solidFill>
                  <a:schemeClr val="tx1"/>
                </a:solidFill>
              </a:rPr>
              <a:t>C</a:t>
            </a:r>
            <a:r>
              <a:rPr lang="en-US" sz="2200" b="0" i="0" dirty="0">
                <a:solidFill>
                  <a:schemeClr val="tx1"/>
                </a:solidFill>
                <a:effectLst/>
              </a:rPr>
              <a:t>onstruct a predictive regression model that aids real estate agencies in </a:t>
            </a:r>
            <a:r>
              <a:rPr lang="en-US" sz="2200" dirty="0">
                <a:solidFill>
                  <a:schemeClr val="tx1"/>
                </a:solidFill>
              </a:rPr>
              <a:t>empowering</a:t>
            </a:r>
            <a:r>
              <a:rPr lang="en-US" sz="2200" b="0" i="0" dirty="0">
                <a:solidFill>
                  <a:schemeClr val="tx1"/>
                </a:solidFill>
                <a:effectLst/>
              </a:rPr>
              <a:t> clients on making informed decisions on </a:t>
            </a:r>
            <a:r>
              <a:rPr lang="en-US" sz="2200" dirty="0">
                <a:solidFill>
                  <a:schemeClr val="tx1"/>
                </a:solidFill>
              </a:rPr>
              <a:t>property</a:t>
            </a:r>
            <a:r>
              <a:rPr lang="en-US" sz="2200" b="0" i="0" dirty="0">
                <a:solidFill>
                  <a:schemeClr val="tx1"/>
                </a:solidFill>
                <a:effectLst/>
              </a:rPr>
              <a:t> prices</a:t>
            </a:r>
            <a:endParaRPr lang="en-US" sz="22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07136" y="847344"/>
            <a:ext cx="4620895" cy="4620895"/>
          </a:xfrm>
          <a:custGeom>
            <a:avLst/>
            <a:gdLst/>
            <a:ahLst/>
            <a:cxnLst/>
            <a:rect l="l" t="t" r="r" b="b"/>
            <a:pathLst>
              <a:path w="4620895" h="4620895">
                <a:moveTo>
                  <a:pt x="2310384" y="0"/>
                </a:moveTo>
                <a:lnTo>
                  <a:pt x="2262046" y="495"/>
                </a:lnTo>
                <a:lnTo>
                  <a:pt x="2213950" y="1976"/>
                </a:lnTo>
                <a:lnTo>
                  <a:pt x="2166106" y="4431"/>
                </a:lnTo>
                <a:lnTo>
                  <a:pt x="2118523" y="7852"/>
                </a:lnTo>
                <a:lnTo>
                  <a:pt x="2071211" y="12229"/>
                </a:lnTo>
                <a:lnTo>
                  <a:pt x="2024179" y="17552"/>
                </a:lnTo>
                <a:lnTo>
                  <a:pt x="1977437" y="23812"/>
                </a:lnTo>
                <a:lnTo>
                  <a:pt x="1930996" y="30998"/>
                </a:lnTo>
                <a:lnTo>
                  <a:pt x="1884863" y="39102"/>
                </a:lnTo>
                <a:lnTo>
                  <a:pt x="1839050" y="48114"/>
                </a:lnTo>
                <a:lnTo>
                  <a:pt x="1793566" y="58023"/>
                </a:lnTo>
                <a:lnTo>
                  <a:pt x="1748420" y="68821"/>
                </a:lnTo>
                <a:lnTo>
                  <a:pt x="1703622" y="80498"/>
                </a:lnTo>
                <a:lnTo>
                  <a:pt x="1659182" y="93043"/>
                </a:lnTo>
                <a:lnTo>
                  <a:pt x="1615109" y="106448"/>
                </a:lnTo>
                <a:lnTo>
                  <a:pt x="1571413" y="120702"/>
                </a:lnTo>
                <a:lnTo>
                  <a:pt x="1528104" y="135797"/>
                </a:lnTo>
                <a:lnTo>
                  <a:pt x="1485191" y="151722"/>
                </a:lnTo>
                <a:lnTo>
                  <a:pt x="1442684" y="168468"/>
                </a:lnTo>
                <a:lnTo>
                  <a:pt x="1400592" y="186025"/>
                </a:lnTo>
                <a:lnTo>
                  <a:pt x="1358926" y="204384"/>
                </a:lnTo>
                <a:lnTo>
                  <a:pt x="1317695" y="223534"/>
                </a:lnTo>
                <a:lnTo>
                  <a:pt x="1276908" y="243466"/>
                </a:lnTo>
                <a:lnTo>
                  <a:pt x="1236575" y="264172"/>
                </a:lnTo>
                <a:lnTo>
                  <a:pt x="1196707" y="285640"/>
                </a:lnTo>
                <a:lnTo>
                  <a:pt x="1157311" y="307861"/>
                </a:lnTo>
                <a:lnTo>
                  <a:pt x="1118399" y="330826"/>
                </a:lnTo>
                <a:lnTo>
                  <a:pt x="1079980" y="354524"/>
                </a:lnTo>
                <a:lnTo>
                  <a:pt x="1042063" y="378948"/>
                </a:lnTo>
                <a:lnTo>
                  <a:pt x="1004658" y="404085"/>
                </a:lnTo>
                <a:lnTo>
                  <a:pt x="967774" y="429928"/>
                </a:lnTo>
                <a:lnTo>
                  <a:pt x="931422" y="456466"/>
                </a:lnTo>
                <a:lnTo>
                  <a:pt x="895611" y="483690"/>
                </a:lnTo>
                <a:lnTo>
                  <a:pt x="860351" y="511590"/>
                </a:lnTo>
                <a:lnTo>
                  <a:pt x="825651" y="540157"/>
                </a:lnTo>
                <a:lnTo>
                  <a:pt x="791521" y="569380"/>
                </a:lnTo>
                <a:lnTo>
                  <a:pt x="757971" y="599250"/>
                </a:lnTo>
                <a:lnTo>
                  <a:pt x="725009" y="629758"/>
                </a:lnTo>
                <a:lnTo>
                  <a:pt x="692647" y="660893"/>
                </a:lnTo>
                <a:lnTo>
                  <a:pt x="660893" y="692647"/>
                </a:lnTo>
                <a:lnTo>
                  <a:pt x="629758" y="725009"/>
                </a:lnTo>
                <a:lnTo>
                  <a:pt x="599250" y="757971"/>
                </a:lnTo>
                <a:lnTo>
                  <a:pt x="569380" y="791521"/>
                </a:lnTo>
                <a:lnTo>
                  <a:pt x="540157" y="825651"/>
                </a:lnTo>
                <a:lnTo>
                  <a:pt x="511590" y="860351"/>
                </a:lnTo>
                <a:lnTo>
                  <a:pt x="483690" y="895611"/>
                </a:lnTo>
                <a:lnTo>
                  <a:pt x="456466" y="931422"/>
                </a:lnTo>
                <a:lnTo>
                  <a:pt x="429928" y="967774"/>
                </a:lnTo>
                <a:lnTo>
                  <a:pt x="404085" y="1004658"/>
                </a:lnTo>
                <a:lnTo>
                  <a:pt x="378948" y="1042063"/>
                </a:lnTo>
                <a:lnTo>
                  <a:pt x="354524" y="1079980"/>
                </a:lnTo>
                <a:lnTo>
                  <a:pt x="330826" y="1118399"/>
                </a:lnTo>
                <a:lnTo>
                  <a:pt x="307861" y="1157311"/>
                </a:lnTo>
                <a:lnTo>
                  <a:pt x="285640" y="1196707"/>
                </a:lnTo>
                <a:lnTo>
                  <a:pt x="264172" y="1236575"/>
                </a:lnTo>
                <a:lnTo>
                  <a:pt x="243466" y="1276908"/>
                </a:lnTo>
                <a:lnTo>
                  <a:pt x="223534" y="1317695"/>
                </a:lnTo>
                <a:lnTo>
                  <a:pt x="204384" y="1358926"/>
                </a:lnTo>
                <a:lnTo>
                  <a:pt x="186025" y="1400592"/>
                </a:lnTo>
                <a:lnTo>
                  <a:pt x="168468" y="1442684"/>
                </a:lnTo>
                <a:lnTo>
                  <a:pt x="151722" y="1485191"/>
                </a:lnTo>
                <a:lnTo>
                  <a:pt x="135797" y="1528104"/>
                </a:lnTo>
                <a:lnTo>
                  <a:pt x="120702" y="1571413"/>
                </a:lnTo>
                <a:lnTo>
                  <a:pt x="106448" y="1615109"/>
                </a:lnTo>
                <a:lnTo>
                  <a:pt x="93043" y="1659182"/>
                </a:lnTo>
                <a:lnTo>
                  <a:pt x="80498" y="1703622"/>
                </a:lnTo>
                <a:lnTo>
                  <a:pt x="68821" y="1748420"/>
                </a:lnTo>
                <a:lnTo>
                  <a:pt x="58023" y="1793566"/>
                </a:lnTo>
                <a:lnTo>
                  <a:pt x="48114" y="1839050"/>
                </a:lnTo>
                <a:lnTo>
                  <a:pt x="39102" y="1884863"/>
                </a:lnTo>
                <a:lnTo>
                  <a:pt x="30998" y="1930996"/>
                </a:lnTo>
                <a:lnTo>
                  <a:pt x="23812" y="1977437"/>
                </a:lnTo>
                <a:lnTo>
                  <a:pt x="17552" y="2024179"/>
                </a:lnTo>
                <a:lnTo>
                  <a:pt x="12229" y="2071211"/>
                </a:lnTo>
                <a:lnTo>
                  <a:pt x="7852" y="2118523"/>
                </a:lnTo>
                <a:lnTo>
                  <a:pt x="4431" y="2166106"/>
                </a:lnTo>
                <a:lnTo>
                  <a:pt x="1976" y="2213950"/>
                </a:lnTo>
                <a:lnTo>
                  <a:pt x="495" y="2262046"/>
                </a:lnTo>
                <a:lnTo>
                  <a:pt x="0" y="2310383"/>
                </a:lnTo>
                <a:lnTo>
                  <a:pt x="495" y="2358721"/>
                </a:lnTo>
                <a:lnTo>
                  <a:pt x="1976" y="2406817"/>
                </a:lnTo>
                <a:lnTo>
                  <a:pt x="4431" y="2454661"/>
                </a:lnTo>
                <a:lnTo>
                  <a:pt x="7852" y="2502244"/>
                </a:lnTo>
                <a:lnTo>
                  <a:pt x="12229" y="2549556"/>
                </a:lnTo>
                <a:lnTo>
                  <a:pt x="17552" y="2596588"/>
                </a:lnTo>
                <a:lnTo>
                  <a:pt x="23812" y="2643330"/>
                </a:lnTo>
                <a:lnTo>
                  <a:pt x="30998" y="2689771"/>
                </a:lnTo>
                <a:lnTo>
                  <a:pt x="39102" y="2735904"/>
                </a:lnTo>
                <a:lnTo>
                  <a:pt x="48114" y="2781717"/>
                </a:lnTo>
                <a:lnTo>
                  <a:pt x="58023" y="2827201"/>
                </a:lnTo>
                <a:lnTo>
                  <a:pt x="68821" y="2872347"/>
                </a:lnTo>
                <a:lnTo>
                  <a:pt x="80498" y="2917145"/>
                </a:lnTo>
                <a:lnTo>
                  <a:pt x="93043" y="2961585"/>
                </a:lnTo>
                <a:lnTo>
                  <a:pt x="106448" y="3005658"/>
                </a:lnTo>
                <a:lnTo>
                  <a:pt x="120702" y="3049354"/>
                </a:lnTo>
                <a:lnTo>
                  <a:pt x="135797" y="3092663"/>
                </a:lnTo>
                <a:lnTo>
                  <a:pt x="151722" y="3135576"/>
                </a:lnTo>
                <a:lnTo>
                  <a:pt x="168468" y="3178083"/>
                </a:lnTo>
                <a:lnTo>
                  <a:pt x="186025" y="3220175"/>
                </a:lnTo>
                <a:lnTo>
                  <a:pt x="204384" y="3261841"/>
                </a:lnTo>
                <a:lnTo>
                  <a:pt x="223534" y="3303072"/>
                </a:lnTo>
                <a:lnTo>
                  <a:pt x="243466" y="3343859"/>
                </a:lnTo>
                <a:lnTo>
                  <a:pt x="264172" y="3384192"/>
                </a:lnTo>
                <a:lnTo>
                  <a:pt x="285640" y="3424060"/>
                </a:lnTo>
                <a:lnTo>
                  <a:pt x="307861" y="3463456"/>
                </a:lnTo>
                <a:lnTo>
                  <a:pt x="330826" y="3502368"/>
                </a:lnTo>
                <a:lnTo>
                  <a:pt x="354524" y="3540787"/>
                </a:lnTo>
                <a:lnTo>
                  <a:pt x="378948" y="3578704"/>
                </a:lnTo>
                <a:lnTo>
                  <a:pt x="404085" y="3616109"/>
                </a:lnTo>
                <a:lnTo>
                  <a:pt x="429928" y="3652993"/>
                </a:lnTo>
                <a:lnTo>
                  <a:pt x="456466" y="3689345"/>
                </a:lnTo>
                <a:lnTo>
                  <a:pt x="483690" y="3725156"/>
                </a:lnTo>
                <a:lnTo>
                  <a:pt x="511590" y="3760416"/>
                </a:lnTo>
                <a:lnTo>
                  <a:pt x="540157" y="3795116"/>
                </a:lnTo>
                <a:lnTo>
                  <a:pt x="569380" y="3829246"/>
                </a:lnTo>
                <a:lnTo>
                  <a:pt x="599250" y="3862796"/>
                </a:lnTo>
                <a:lnTo>
                  <a:pt x="629758" y="3895758"/>
                </a:lnTo>
                <a:lnTo>
                  <a:pt x="660893" y="3928120"/>
                </a:lnTo>
                <a:lnTo>
                  <a:pt x="692647" y="3959874"/>
                </a:lnTo>
                <a:lnTo>
                  <a:pt x="725009" y="3991009"/>
                </a:lnTo>
                <a:lnTo>
                  <a:pt x="757971" y="4021517"/>
                </a:lnTo>
                <a:lnTo>
                  <a:pt x="791521" y="4051387"/>
                </a:lnTo>
                <a:lnTo>
                  <a:pt x="825651" y="4080610"/>
                </a:lnTo>
                <a:lnTo>
                  <a:pt x="860351" y="4109177"/>
                </a:lnTo>
                <a:lnTo>
                  <a:pt x="895611" y="4137077"/>
                </a:lnTo>
                <a:lnTo>
                  <a:pt x="931422" y="4164301"/>
                </a:lnTo>
                <a:lnTo>
                  <a:pt x="967774" y="4190839"/>
                </a:lnTo>
                <a:lnTo>
                  <a:pt x="1004658" y="4216682"/>
                </a:lnTo>
                <a:lnTo>
                  <a:pt x="1042063" y="4241819"/>
                </a:lnTo>
                <a:lnTo>
                  <a:pt x="1079980" y="4266243"/>
                </a:lnTo>
                <a:lnTo>
                  <a:pt x="1118399" y="4289941"/>
                </a:lnTo>
                <a:lnTo>
                  <a:pt x="1157311" y="4312906"/>
                </a:lnTo>
                <a:lnTo>
                  <a:pt x="1196707" y="4335127"/>
                </a:lnTo>
                <a:lnTo>
                  <a:pt x="1236575" y="4356595"/>
                </a:lnTo>
                <a:lnTo>
                  <a:pt x="1276908" y="4377301"/>
                </a:lnTo>
                <a:lnTo>
                  <a:pt x="1317695" y="4397233"/>
                </a:lnTo>
                <a:lnTo>
                  <a:pt x="1358926" y="4416383"/>
                </a:lnTo>
                <a:lnTo>
                  <a:pt x="1400592" y="4434742"/>
                </a:lnTo>
                <a:lnTo>
                  <a:pt x="1442684" y="4452299"/>
                </a:lnTo>
                <a:lnTo>
                  <a:pt x="1485191" y="4469045"/>
                </a:lnTo>
                <a:lnTo>
                  <a:pt x="1528104" y="4484970"/>
                </a:lnTo>
                <a:lnTo>
                  <a:pt x="1571413" y="4500065"/>
                </a:lnTo>
                <a:lnTo>
                  <a:pt x="1615109" y="4514319"/>
                </a:lnTo>
                <a:lnTo>
                  <a:pt x="1659182" y="4527724"/>
                </a:lnTo>
                <a:lnTo>
                  <a:pt x="1703622" y="4540269"/>
                </a:lnTo>
                <a:lnTo>
                  <a:pt x="1748420" y="4551946"/>
                </a:lnTo>
                <a:lnTo>
                  <a:pt x="1793566" y="4562744"/>
                </a:lnTo>
                <a:lnTo>
                  <a:pt x="1839050" y="4572653"/>
                </a:lnTo>
                <a:lnTo>
                  <a:pt x="1884863" y="4581665"/>
                </a:lnTo>
                <a:lnTo>
                  <a:pt x="1930996" y="4589769"/>
                </a:lnTo>
                <a:lnTo>
                  <a:pt x="1977437" y="4596955"/>
                </a:lnTo>
                <a:lnTo>
                  <a:pt x="2024179" y="4603215"/>
                </a:lnTo>
                <a:lnTo>
                  <a:pt x="2071211" y="4608538"/>
                </a:lnTo>
                <a:lnTo>
                  <a:pt x="2118523" y="4612915"/>
                </a:lnTo>
                <a:lnTo>
                  <a:pt x="2166106" y="4616336"/>
                </a:lnTo>
                <a:lnTo>
                  <a:pt x="2213950" y="4618791"/>
                </a:lnTo>
                <a:lnTo>
                  <a:pt x="2262046" y="4620272"/>
                </a:lnTo>
                <a:lnTo>
                  <a:pt x="2310384" y="4620767"/>
                </a:lnTo>
                <a:lnTo>
                  <a:pt x="2358721" y="4620272"/>
                </a:lnTo>
                <a:lnTo>
                  <a:pt x="2406817" y="4618791"/>
                </a:lnTo>
                <a:lnTo>
                  <a:pt x="2454661" y="4616336"/>
                </a:lnTo>
                <a:lnTo>
                  <a:pt x="2502244" y="4612915"/>
                </a:lnTo>
                <a:lnTo>
                  <a:pt x="2549556" y="4608538"/>
                </a:lnTo>
                <a:lnTo>
                  <a:pt x="2596588" y="4603215"/>
                </a:lnTo>
                <a:lnTo>
                  <a:pt x="2643330" y="4596955"/>
                </a:lnTo>
                <a:lnTo>
                  <a:pt x="2689771" y="4589769"/>
                </a:lnTo>
                <a:lnTo>
                  <a:pt x="2735904" y="4581665"/>
                </a:lnTo>
                <a:lnTo>
                  <a:pt x="2781717" y="4572653"/>
                </a:lnTo>
                <a:lnTo>
                  <a:pt x="2827201" y="4562744"/>
                </a:lnTo>
                <a:lnTo>
                  <a:pt x="2872347" y="4551946"/>
                </a:lnTo>
                <a:lnTo>
                  <a:pt x="2917145" y="4540269"/>
                </a:lnTo>
                <a:lnTo>
                  <a:pt x="2961585" y="4527724"/>
                </a:lnTo>
                <a:lnTo>
                  <a:pt x="3005658" y="4514319"/>
                </a:lnTo>
                <a:lnTo>
                  <a:pt x="3049354" y="4500065"/>
                </a:lnTo>
                <a:lnTo>
                  <a:pt x="3092663" y="4484970"/>
                </a:lnTo>
                <a:lnTo>
                  <a:pt x="3135576" y="4469045"/>
                </a:lnTo>
                <a:lnTo>
                  <a:pt x="3178083" y="4452299"/>
                </a:lnTo>
                <a:lnTo>
                  <a:pt x="3220175" y="4434742"/>
                </a:lnTo>
                <a:lnTo>
                  <a:pt x="3261841" y="4416383"/>
                </a:lnTo>
                <a:lnTo>
                  <a:pt x="3303072" y="4397233"/>
                </a:lnTo>
                <a:lnTo>
                  <a:pt x="3343859" y="4377301"/>
                </a:lnTo>
                <a:lnTo>
                  <a:pt x="3384192" y="4356595"/>
                </a:lnTo>
                <a:lnTo>
                  <a:pt x="3424060" y="4335127"/>
                </a:lnTo>
                <a:lnTo>
                  <a:pt x="3463456" y="4312906"/>
                </a:lnTo>
                <a:lnTo>
                  <a:pt x="3502368" y="4289941"/>
                </a:lnTo>
                <a:lnTo>
                  <a:pt x="3540787" y="4266243"/>
                </a:lnTo>
                <a:lnTo>
                  <a:pt x="3578704" y="4241819"/>
                </a:lnTo>
                <a:lnTo>
                  <a:pt x="3616109" y="4216682"/>
                </a:lnTo>
                <a:lnTo>
                  <a:pt x="3652993" y="4190839"/>
                </a:lnTo>
                <a:lnTo>
                  <a:pt x="3689345" y="4164301"/>
                </a:lnTo>
                <a:lnTo>
                  <a:pt x="3725156" y="4137077"/>
                </a:lnTo>
                <a:lnTo>
                  <a:pt x="3760416" y="4109177"/>
                </a:lnTo>
                <a:lnTo>
                  <a:pt x="3795116" y="4080610"/>
                </a:lnTo>
                <a:lnTo>
                  <a:pt x="3829246" y="4051387"/>
                </a:lnTo>
                <a:lnTo>
                  <a:pt x="3862796" y="4021517"/>
                </a:lnTo>
                <a:lnTo>
                  <a:pt x="3895758" y="3991009"/>
                </a:lnTo>
                <a:lnTo>
                  <a:pt x="3928120" y="3959874"/>
                </a:lnTo>
                <a:lnTo>
                  <a:pt x="3959874" y="3928120"/>
                </a:lnTo>
                <a:lnTo>
                  <a:pt x="3991009" y="3895758"/>
                </a:lnTo>
                <a:lnTo>
                  <a:pt x="4021517" y="3862796"/>
                </a:lnTo>
                <a:lnTo>
                  <a:pt x="4051387" y="3829246"/>
                </a:lnTo>
                <a:lnTo>
                  <a:pt x="4080610" y="3795116"/>
                </a:lnTo>
                <a:lnTo>
                  <a:pt x="4109177" y="3760416"/>
                </a:lnTo>
                <a:lnTo>
                  <a:pt x="4137077" y="3725156"/>
                </a:lnTo>
                <a:lnTo>
                  <a:pt x="4164301" y="3689345"/>
                </a:lnTo>
                <a:lnTo>
                  <a:pt x="4190839" y="3652993"/>
                </a:lnTo>
                <a:lnTo>
                  <a:pt x="4216682" y="3616109"/>
                </a:lnTo>
                <a:lnTo>
                  <a:pt x="4241819" y="3578704"/>
                </a:lnTo>
                <a:lnTo>
                  <a:pt x="4266243" y="3540787"/>
                </a:lnTo>
                <a:lnTo>
                  <a:pt x="4289941" y="3502368"/>
                </a:lnTo>
                <a:lnTo>
                  <a:pt x="4312906" y="3463456"/>
                </a:lnTo>
                <a:lnTo>
                  <a:pt x="4335127" y="3424060"/>
                </a:lnTo>
                <a:lnTo>
                  <a:pt x="4356595" y="3384192"/>
                </a:lnTo>
                <a:lnTo>
                  <a:pt x="4377301" y="3343859"/>
                </a:lnTo>
                <a:lnTo>
                  <a:pt x="4397233" y="3303072"/>
                </a:lnTo>
                <a:lnTo>
                  <a:pt x="4416383" y="3261841"/>
                </a:lnTo>
                <a:lnTo>
                  <a:pt x="4434742" y="3220175"/>
                </a:lnTo>
                <a:lnTo>
                  <a:pt x="4452299" y="3178083"/>
                </a:lnTo>
                <a:lnTo>
                  <a:pt x="4469045" y="3135576"/>
                </a:lnTo>
                <a:lnTo>
                  <a:pt x="4484970" y="3092663"/>
                </a:lnTo>
                <a:lnTo>
                  <a:pt x="4500065" y="3049354"/>
                </a:lnTo>
                <a:lnTo>
                  <a:pt x="4514319" y="3005658"/>
                </a:lnTo>
                <a:lnTo>
                  <a:pt x="4527724" y="2961585"/>
                </a:lnTo>
                <a:lnTo>
                  <a:pt x="4540269" y="2917145"/>
                </a:lnTo>
                <a:lnTo>
                  <a:pt x="4551946" y="2872347"/>
                </a:lnTo>
                <a:lnTo>
                  <a:pt x="4562744" y="2827201"/>
                </a:lnTo>
                <a:lnTo>
                  <a:pt x="4572653" y="2781717"/>
                </a:lnTo>
                <a:lnTo>
                  <a:pt x="4581665" y="2735904"/>
                </a:lnTo>
                <a:lnTo>
                  <a:pt x="4589769" y="2689771"/>
                </a:lnTo>
                <a:lnTo>
                  <a:pt x="4596955" y="2643330"/>
                </a:lnTo>
                <a:lnTo>
                  <a:pt x="4603215" y="2596588"/>
                </a:lnTo>
                <a:lnTo>
                  <a:pt x="4608538" y="2549556"/>
                </a:lnTo>
                <a:lnTo>
                  <a:pt x="4612915" y="2502244"/>
                </a:lnTo>
                <a:lnTo>
                  <a:pt x="4616336" y="2454661"/>
                </a:lnTo>
                <a:lnTo>
                  <a:pt x="4618791" y="2406817"/>
                </a:lnTo>
                <a:lnTo>
                  <a:pt x="4620272" y="2358721"/>
                </a:lnTo>
                <a:lnTo>
                  <a:pt x="4620768" y="2310383"/>
                </a:lnTo>
                <a:lnTo>
                  <a:pt x="4620272" y="2262046"/>
                </a:lnTo>
                <a:lnTo>
                  <a:pt x="4618791" y="2213950"/>
                </a:lnTo>
                <a:lnTo>
                  <a:pt x="4616336" y="2166106"/>
                </a:lnTo>
                <a:lnTo>
                  <a:pt x="4612915" y="2118523"/>
                </a:lnTo>
                <a:lnTo>
                  <a:pt x="4608538" y="2071211"/>
                </a:lnTo>
                <a:lnTo>
                  <a:pt x="4603215" y="2024179"/>
                </a:lnTo>
                <a:lnTo>
                  <a:pt x="4596955" y="1977437"/>
                </a:lnTo>
                <a:lnTo>
                  <a:pt x="4589769" y="1930996"/>
                </a:lnTo>
                <a:lnTo>
                  <a:pt x="4581665" y="1884863"/>
                </a:lnTo>
                <a:lnTo>
                  <a:pt x="4572653" y="1839050"/>
                </a:lnTo>
                <a:lnTo>
                  <a:pt x="4562744" y="1793566"/>
                </a:lnTo>
                <a:lnTo>
                  <a:pt x="4551946" y="1748420"/>
                </a:lnTo>
                <a:lnTo>
                  <a:pt x="4540269" y="1703622"/>
                </a:lnTo>
                <a:lnTo>
                  <a:pt x="4527724" y="1659182"/>
                </a:lnTo>
                <a:lnTo>
                  <a:pt x="4514319" y="1615109"/>
                </a:lnTo>
                <a:lnTo>
                  <a:pt x="4500065" y="1571413"/>
                </a:lnTo>
                <a:lnTo>
                  <a:pt x="4484970" y="1528104"/>
                </a:lnTo>
                <a:lnTo>
                  <a:pt x="4469045" y="1485191"/>
                </a:lnTo>
                <a:lnTo>
                  <a:pt x="4452299" y="1442684"/>
                </a:lnTo>
                <a:lnTo>
                  <a:pt x="4434742" y="1400592"/>
                </a:lnTo>
                <a:lnTo>
                  <a:pt x="4416383" y="1358926"/>
                </a:lnTo>
                <a:lnTo>
                  <a:pt x="4397233" y="1317695"/>
                </a:lnTo>
                <a:lnTo>
                  <a:pt x="4377301" y="1276908"/>
                </a:lnTo>
                <a:lnTo>
                  <a:pt x="4356595" y="1236575"/>
                </a:lnTo>
                <a:lnTo>
                  <a:pt x="4335127" y="1196707"/>
                </a:lnTo>
                <a:lnTo>
                  <a:pt x="4312906" y="1157311"/>
                </a:lnTo>
                <a:lnTo>
                  <a:pt x="4289941" y="1118399"/>
                </a:lnTo>
                <a:lnTo>
                  <a:pt x="4266243" y="1079980"/>
                </a:lnTo>
                <a:lnTo>
                  <a:pt x="4241819" y="1042063"/>
                </a:lnTo>
                <a:lnTo>
                  <a:pt x="4216682" y="1004658"/>
                </a:lnTo>
                <a:lnTo>
                  <a:pt x="4190839" y="967774"/>
                </a:lnTo>
                <a:lnTo>
                  <a:pt x="4164301" y="931422"/>
                </a:lnTo>
                <a:lnTo>
                  <a:pt x="4137077" y="895611"/>
                </a:lnTo>
                <a:lnTo>
                  <a:pt x="4109177" y="860351"/>
                </a:lnTo>
                <a:lnTo>
                  <a:pt x="4080610" y="825651"/>
                </a:lnTo>
                <a:lnTo>
                  <a:pt x="4051387" y="791521"/>
                </a:lnTo>
                <a:lnTo>
                  <a:pt x="4021517" y="757971"/>
                </a:lnTo>
                <a:lnTo>
                  <a:pt x="3991009" y="725009"/>
                </a:lnTo>
                <a:lnTo>
                  <a:pt x="3959874" y="692647"/>
                </a:lnTo>
                <a:lnTo>
                  <a:pt x="3928120" y="660893"/>
                </a:lnTo>
                <a:lnTo>
                  <a:pt x="3895758" y="629758"/>
                </a:lnTo>
                <a:lnTo>
                  <a:pt x="3862796" y="599250"/>
                </a:lnTo>
                <a:lnTo>
                  <a:pt x="3829246" y="569380"/>
                </a:lnTo>
                <a:lnTo>
                  <a:pt x="3795116" y="540157"/>
                </a:lnTo>
                <a:lnTo>
                  <a:pt x="3760416" y="511590"/>
                </a:lnTo>
                <a:lnTo>
                  <a:pt x="3725156" y="483690"/>
                </a:lnTo>
                <a:lnTo>
                  <a:pt x="3689345" y="456466"/>
                </a:lnTo>
                <a:lnTo>
                  <a:pt x="3652993" y="429928"/>
                </a:lnTo>
                <a:lnTo>
                  <a:pt x="3616109" y="404085"/>
                </a:lnTo>
                <a:lnTo>
                  <a:pt x="3578704" y="378948"/>
                </a:lnTo>
                <a:lnTo>
                  <a:pt x="3540787" y="354524"/>
                </a:lnTo>
                <a:lnTo>
                  <a:pt x="3502368" y="330826"/>
                </a:lnTo>
                <a:lnTo>
                  <a:pt x="3463456" y="307861"/>
                </a:lnTo>
                <a:lnTo>
                  <a:pt x="3424060" y="285640"/>
                </a:lnTo>
                <a:lnTo>
                  <a:pt x="3384192" y="264172"/>
                </a:lnTo>
                <a:lnTo>
                  <a:pt x="3343859" y="243466"/>
                </a:lnTo>
                <a:lnTo>
                  <a:pt x="3303072" y="223534"/>
                </a:lnTo>
                <a:lnTo>
                  <a:pt x="3261841" y="204384"/>
                </a:lnTo>
                <a:lnTo>
                  <a:pt x="3220175" y="186025"/>
                </a:lnTo>
                <a:lnTo>
                  <a:pt x="3178083" y="168468"/>
                </a:lnTo>
                <a:lnTo>
                  <a:pt x="3135576" y="151722"/>
                </a:lnTo>
                <a:lnTo>
                  <a:pt x="3092663" y="135797"/>
                </a:lnTo>
                <a:lnTo>
                  <a:pt x="3049354" y="120702"/>
                </a:lnTo>
                <a:lnTo>
                  <a:pt x="3005658" y="106448"/>
                </a:lnTo>
                <a:lnTo>
                  <a:pt x="2961585" y="93043"/>
                </a:lnTo>
                <a:lnTo>
                  <a:pt x="2917145" y="80498"/>
                </a:lnTo>
                <a:lnTo>
                  <a:pt x="2872347" y="68821"/>
                </a:lnTo>
                <a:lnTo>
                  <a:pt x="2827201" y="58023"/>
                </a:lnTo>
                <a:lnTo>
                  <a:pt x="2781717" y="48114"/>
                </a:lnTo>
                <a:lnTo>
                  <a:pt x="2735904" y="39102"/>
                </a:lnTo>
                <a:lnTo>
                  <a:pt x="2689771" y="30998"/>
                </a:lnTo>
                <a:lnTo>
                  <a:pt x="2643330" y="23812"/>
                </a:lnTo>
                <a:lnTo>
                  <a:pt x="2596588" y="17552"/>
                </a:lnTo>
                <a:lnTo>
                  <a:pt x="2549556" y="12229"/>
                </a:lnTo>
                <a:lnTo>
                  <a:pt x="2502244" y="7852"/>
                </a:lnTo>
                <a:lnTo>
                  <a:pt x="2454661" y="4431"/>
                </a:lnTo>
                <a:lnTo>
                  <a:pt x="2406817" y="1976"/>
                </a:lnTo>
                <a:lnTo>
                  <a:pt x="2358721" y="495"/>
                </a:lnTo>
                <a:lnTo>
                  <a:pt x="2310384" y="0"/>
                </a:lnTo>
                <a:close/>
              </a:path>
            </a:pathLst>
          </a:custGeom>
          <a:solidFill>
            <a:srgbClr val="96BD48"/>
          </a:solidFill>
        </p:spPr>
        <p:txBody>
          <a:bodyPr wrap="square" lIns="0" tIns="0" rIns="0" bIns="0" rtlCol="0"/>
          <a:lstStyle/>
          <a:p>
            <a:endParaRPr/>
          </a:p>
        </p:txBody>
      </p:sp>
      <p:sp>
        <p:nvSpPr>
          <p:cNvPr id="3" name="object 3"/>
          <p:cNvSpPr txBox="1"/>
          <p:nvPr/>
        </p:nvSpPr>
        <p:spPr>
          <a:xfrm>
            <a:off x="1295400" y="2592920"/>
            <a:ext cx="3505200" cy="705962"/>
          </a:xfrm>
          <a:prstGeom prst="rect">
            <a:avLst/>
          </a:prstGeom>
        </p:spPr>
        <p:txBody>
          <a:bodyPr vert="horz" wrap="square" lIns="0" tIns="89535" rIns="0" bIns="0" rtlCol="0">
            <a:spAutoFit/>
          </a:bodyPr>
          <a:lstStyle/>
          <a:p>
            <a:pPr marL="12700" marR="5080" indent="24130">
              <a:lnSpc>
                <a:spcPts val="4750"/>
              </a:lnSpc>
              <a:spcBef>
                <a:spcPts val="705"/>
              </a:spcBef>
            </a:pPr>
            <a:r>
              <a:rPr lang="en-US" sz="4400" spc="-40" dirty="0">
                <a:latin typeface="Calibri Light"/>
                <a:cs typeface="Calibri Light"/>
              </a:rPr>
              <a:t>   </a:t>
            </a:r>
            <a:r>
              <a:rPr lang="en-US" sz="4400" b="1" spc="-40" dirty="0">
                <a:latin typeface="Calibri Light"/>
                <a:cs typeface="Calibri Light"/>
              </a:rPr>
              <a:t>OBJECTIVES</a:t>
            </a:r>
            <a:endParaRPr sz="4400" b="1" dirty="0">
              <a:latin typeface="Calibri Light"/>
              <a:cs typeface="Calibri Light"/>
            </a:endParaRPr>
          </a:p>
        </p:txBody>
      </p:sp>
      <p:sp>
        <p:nvSpPr>
          <p:cNvPr id="4" name="object 4"/>
          <p:cNvSpPr txBox="1">
            <a:spLocks noGrp="1"/>
          </p:cNvSpPr>
          <p:nvPr>
            <p:ph type="title"/>
          </p:nvPr>
        </p:nvSpPr>
        <p:spPr>
          <a:xfrm>
            <a:off x="6160176" y="1005778"/>
            <a:ext cx="4847590" cy="1285416"/>
          </a:xfrm>
          <a:prstGeom prst="rect">
            <a:avLst/>
          </a:prstGeom>
        </p:spPr>
        <p:txBody>
          <a:bodyPr vert="horz" wrap="square" lIns="0" tIns="49530" rIns="0" bIns="0" rtlCol="0">
            <a:spAutoFit/>
          </a:bodyPr>
          <a:lstStyle/>
          <a:p>
            <a:pPr marL="12700" marR="5080">
              <a:lnSpc>
                <a:spcPts val="2380"/>
              </a:lnSpc>
              <a:spcBef>
                <a:spcPts val="390"/>
              </a:spcBef>
            </a:pPr>
            <a:br>
              <a:rPr lang="en-US" sz="2200" b="0" i="0" spc="-5" dirty="0">
                <a:latin typeface="Calibri"/>
                <a:cs typeface="Calibri"/>
              </a:rPr>
            </a:br>
            <a:br>
              <a:rPr lang="en-US" sz="2200" b="0" i="0" spc="-5" dirty="0">
                <a:latin typeface="Calibri"/>
                <a:cs typeface="Calibri"/>
              </a:rPr>
            </a:br>
            <a:r>
              <a:rPr sz="2200" b="0" i="0" spc="-5" dirty="0">
                <a:latin typeface="Calibri"/>
                <a:cs typeface="Calibri"/>
              </a:rPr>
              <a:t>1.</a:t>
            </a:r>
            <a:r>
              <a:rPr lang="en-US" sz="2400" b="0" i="0" dirty="0">
                <a:solidFill>
                  <a:srgbClr val="212121"/>
                </a:solidFill>
                <a:effectLst/>
                <a:latin typeface="Aptos" panose="020B0004020202020204" pitchFamily="34" charset="0"/>
              </a:rPr>
              <a:t> </a:t>
            </a:r>
            <a:r>
              <a:rPr lang="en-US" sz="2400" b="0" i="0" dirty="0">
                <a:solidFill>
                  <a:srgbClr val="212121"/>
                </a:solidFill>
                <a:effectLst/>
                <a:latin typeface="+mn-lt"/>
              </a:rPr>
              <a:t>Identify Key Factors Influencing House Prices</a:t>
            </a:r>
            <a:endParaRPr sz="2200" dirty="0">
              <a:latin typeface="+mn-lt"/>
              <a:cs typeface="Calibri"/>
            </a:endParaRPr>
          </a:p>
        </p:txBody>
      </p:sp>
      <p:sp>
        <p:nvSpPr>
          <p:cNvPr id="5" name="object 5"/>
          <p:cNvSpPr txBox="1"/>
          <p:nvPr/>
        </p:nvSpPr>
        <p:spPr>
          <a:xfrm>
            <a:off x="6065879" y="2633233"/>
            <a:ext cx="5036185" cy="1024639"/>
          </a:xfrm>
          <a:prstGeom prst="rect">
            <a:avLst/>
          </a:prstGeom>
        </p:spPr>
        <p:txBody>
          <a:bodyPr vert="horz" wrap="square" lIns="0" tIns="49530" rIns="0" bIns="0" rtlCol="0">
            <a:spAutoFit/>
          </a:bodyPr>
          <a:lstStyle/>
          <a:p>
            <a:pPr marL="12700" marR="5080">
              <a:lnSpc>
                <a:spcPts val="2380"/>
              </a:lnSpc>
              <a:spcBef>
                <a:spcPts val="390"/>
              </a:spcBef>
            </a:pPr>
            <a:r>
              <a:rPr sz="2200" spc="-5" dirty="0">
                <a:latin typeface="Calibri"/>
                <a:cs typeface="Calibri"/>
              </a:rPr>
              <a:t>2.</a:t>
            </a:r>
            <a:r>
              <a:rPr sz="2200" spc="-10" dirty="0">
                <a:latin typeface="Calibri"/>
                <a:cs typeface="Calibri"/>
              </a:rPr>
              <a:t> </a:t>
            </a:r>
            <a:r>
              <a:rPr lang="en-US" sz="2400" dirty="0">
                <a:solidFill>
                  <a:srgbClr val="212121"/>
                </a:solidFill>
                <a:latin typeface="Aptos" panose="020B0004020202020204" pitchFamily="34" charset="0"/>
              </a:rPr>
              <a:t>E</a:t>
            </a:r>
            <a:r>
              <a:rPr lang="en-US" sz="2400" b="0" i="0" dirty="0">
                <a:solidFill>
                  <a:srgbClr val="212121"/>
                </a:solidFill>
                <a:effectLst/>
                <a:latin typeface="Aptos" panose="020B0004020202020204" pitchFamily="34" charset="0"/>
              </a:rPr>
              <a:t>ffectiveness ways to predicting house prices.</a:t>
            </a:r>
          </a:p>
          <a:p>
            <a:pPr marL="12700" marR="5080">
              <a:lnSpc>
                <a:spcPts val="2380"/>
              </a:lnSpc>
              <a:spcBef>
                <a:spcPts val="390"/>
              </a:spcBef>
            </a:pPr>
            <a:endParaRPr sz="2200" dirty="0">
              <a:latin typeface="Calibri"/>
              <a:cs typeface="Calibri"/>
            </a:endParaRPr>
          </a:p>
        </p:txBody>
      </p:sp>
      <p:sp>
        <p:nvSpPr>
          <p:cNvPr id="6" name="object 6"/>
          <p:cNvSpPr txBox="1"/>
          <p:nvPr/>
        </p:nvSpPr>
        <p:spPr>
          <a:xfrm>
            <a:off x="6065879" y="3657872"/>
            <a:ext cx="4885712" cy="980718"/>
          </a:xfrm>
          <a:prstGeom prst="rect">
            <a:avLst/>
          </a:prstGeom>
        </p:spPr>
        <p:txBody>
          <a:bodyPr vert="horz" wrap="square" lIns="0" tIns="49530" rIns="0" bIns="0" rtlCol="0">
            <a:spAutoFit/>
          </a:bodyPr>
          <a:lstStyle/>
          <a:p>
            <a:pPr marL="12700" marR="5080">
              <a:lnSpc>
                <a:spcPts val="2380"/>
              </a:lnSpc>
              <a:spcBef>
                <a:spcPts val="390"/>
              </a:spcBef>
            </a:pPr>
            <a:r>
              <a:rPr sz="2200" spc="-5" dirty="0">
                <a:latin typeface="Calibri"/>
                <a:cs typeface="Calibri"/>
              </a:rPr>
              <a:t>3</a:t>
            </a:r>
            <a:r>
              <a:rPr lang="en-US" sz="2200" spc="-5" dirty="0">
                <a:latin typeface="Calibri"/>
                <a:cs typeface="Calibri"/>
              </a:rPr>
              <a:t>.</a:t>
            </a:r>
            <a:r>
              <a:rPr lang="en-US" sz="2400" b="0" i="0" dirty="0">
                <a:solidFill>
                  <a:srgbClr val="212121"/>
                </a:solidFill>
                <a:effectLst/>
                <a:latin typeface="Aptos" panose="020B0004020202020204" pitchFamily="34" charset="0"/>
              </a:rPr>
              <a:t> Provide suggestions to real estate agencies for enhancing profitability and market presence.</a:t>
            </a:r>
            <a:endParaRPr sz="2200" dirty="0">
              <a:latin typeface="Calibri"/>
              <a:cs typeface="Calibri"/>
            </a:endParaRPr>
          </a:p>
        </p:txBody>
      </p:sp>
      <p:sp>
        <p:nvSpPr>
          <p:cNvPr id="7" name="object 7"/>
          <p:cNvSpPr/>
          <p:nvPr/>
        </p:nvSpPr>
        <p:spPr>
          <a:xfrm>
            <a:off x="530355" y="0"/>
            <a:ext cx="1155700" cy="591820"/>
          </a:xfrm>
          <a:custGeom>
            <a:avLst/>
            <a:gdLst/>
            <a:ahLst/>
            <a:cxnLst/>
            <a:rect l="l" t="t" r="r" b="b"/>
            <a:pathLst>
              <a:path w="1155700" h="591820">
                <a:moveTo>
                  <a:pt x="1153833" y="0"/>
                </a:moveTo>
                <a:lnTo>
                  <a:pt x="1346" y="0"/>
                </a:lnTo>
                <a:lnTo>
                  <a:pt x="0" y="13449"/>
                </a:lnTo>
                <a:lnTo>
                  <a:pt x="1914" y="60842"/>
                </a:lnTo>
                <a:lnTo>
                  <a:pt x="7559" y="107180"/>
                </a:lnTo>
                <a:lnTo>
                  <a:pt x="16786" y="152314"/>
                </a:lnTo>
                <a:lnTo>
                  <a:pt x="29446" y="196096"/>
                </a:lnTo>
                <a:lnTo>
                  <a:pt x="45390" y="238376"/>
                </a:lnTo>
                <a:lnTo>
                  <a:pt x="64470" y="279007"/>
                </a:lnTo>
                <a:lnTo>
                  <a:pt x="86536" y="317839"/>
                </a:lnTo>
                <a:lnTo>
                  <a:pt x="111442" y="354724"/>
                </a:lnTo>
                <a:lnTo>
                  <a:pt x="139037" y="389513"/>
                </a:lnTo>
                <a:lnTo>
                  <a:pt x="169173" y="422057"/>
                </a:lnTo>
                <a:lnTo>
                  <a:pt x="201702" y="452207"/>
                </a:lnTo>
                <a:lnTo>
                  <a:pt x="236474" y="479816"/>
                </a:lnTo>
                <a:lnTo>
                  <a:pt x="273342" y="504733"/>
                </a:lnTo>
                <a:lnTo>
                  <a:pt x="312156" y="526810"/>
                </a:lnTo>
                <a:lnTo>
                  <a:pt x="352769" y="545899"/>
                </a:lnTo>
                <a:lnTo>
                  <a:pt x="395030" y="561851"/>
                </a:lnTo>
                <a:lnTo>
                  <a:pt x="438792" y="574517"/>
                </a:lnTo>
                <a:lnTo>
                  <a:pt x="483906" y="583748"/>
                </a:lnTo>
                <a:lnTo>
                  <a:pt x="530223" y="589396"/>
                </a:lnTo>
                <a:lnTo>
                  <a:pt x="577596" y="591312"/>
                </a:lnTo>
                <a:lnTo>
                  <a:pt x="624968" y="589396"/>
                </a:lnTo>
                <a:lnTo>
                  <a:pt x="671285" y="583748"/>
                </a:lnTo>
                <a:lnTo>
                  <a:pt x="716399" y="574517"/>
                </a:lnTo>
                <a:lnTo>
                  <a:pt x="760161" y="561851"/>
                </a:lnTo>
                <a:lnTo>
                  <a:pt x="802422" y="545899"/>
                </a:lnTo>
                <a:lnTo>
                  <a:pt x="843035" y="526810"/>
                </a:lnTo>
                <a:lnTo>
                  <a:pt x="881849" y="504733"/>
                </a:lnTo>
                <a:lnTo>
                  <a:pt x="918717" y="479816"/>
                </a:lnTo>
                <a:lnTo>
                  <a:pt x="953489" y="452207"/>
                </a:lnTo>
                <a:lnTo>
                  <a:pt x="986018" y="422057"/>
                </a:lnTo>
                <a:lnTo>
                  <a:pt x="1016154" y="389513"/>
                </a:lnTo>
                <a:lnTo>
                  <a:pt x="1043749" y="354724"/>
                </a:lnTo>
                <a:lnTo>
                  <a:pt x="1068655" y="317839"/>
                </a:lnTo>
                <a:lnTo>
                  <a:pt x="1090721" y="279007"/>
                </a:lnTo>
                <a:lnTo>
                  <a:pt x="1109801" y="238376"/>
                </a:lnTo>
                <a:lnTo>
                  <a:pt x="1125745" y="196096"/>
                </a:lnTo>
                <a:lnTo>
                  <a:pt x="1138405" y="152314"/>
                </a:lnTo>
                <a:lnTo>
                  <a:pt x="1147632" y="107180"/>
                </a:lnTo>
                <a:lnTo>
                  <a:pt x="1153277" y="60842"/>
                </a:lnTo>
                <a:lnTo>
                  <a:pt x="1155192" y="13449"/>
                </a:lnTo>
                <a:lnTo>
                  <a:pt x="1153833" y="0"/>
                </a:lnTo>
                <a:close/>
              </a:path>
            </a:pathLst>
          </a:custGeom>
          <a:solidFill>
            <a:srgbClr val="C8482C"/>
          </a:solidFill>
        </p:spPr>
        <p:txBody>
          <a:bodyPr wrap="square" lIns="0" tIns="0" rIns="0" bIns="0" rtlCol="0"/>
          <a:lstStyle/>
          <a:p>
            <a:endParaRPr/>
          </a:p>
        </p:txBody>
      </p:sp>
      <p:sp>
        <p:nvSpPr>
          <p:cNvPr id="8" name="object 8"/>
          <p:cNvSpPr/>
          <p:nvPr/>
        </p:nvSpPr>
        <p:spPr>
          <a:xfrm>
            <a:off x="3960876" y="0"/>
            <a:ext cx="1737360" cy="960119"/>
          </a:xfrm>
          <a:custGeom>
            <a:avLst/>
            <a:gdLst/>
            <a:ahLst/>
            <a:cxnLst/>
            <a:rect l="l" t="t" r="r" b="b"/>
            <a:pathLst>
              <a:path w="1737360" h="960119">
                <a:moveTo>
                  <a:pt x="1737360" y="0"/>
                </a:moveTo>
                <a:lnTo>
                  <a:pt x="1613535" y="0"/>
                </a:lnTo>
                <a:lnTo>
                  <a:pt x="1613535" y="790752"/>
                </a:lnTo>
                <a:lnTo>
                  <a:pt x="247294" y="0"/>
                </a:lnTo>
                <a:lnTo>
                  <a:pt x="0" y="0"/>
                </a:lnTo>
                <a:lnTo>
                  <a:pt x="1644497" y="951826"/>
                </a:lnTo>
                <a:lnTo>
                  <a:pt x="1651774" y="955422"/>
                </a:lnTo>
                <a:lnTo>
                  <a:pt x="1659424" y="958021"/>
                </a:lnTo>
                <a:lnTo>
                  <a:pt x="1667348" y="959595"/>
                </a:lnTo>
                <a:lnTo>
                  <a:pt x="1675447" y="960119"/>
                </a:lnTo>
                <a:lnTo>
                  <a:pt x="1699544" y="955251"/>
                </a:lnTo>
                <a:lnTo>
                  <a:pt x="1719224" y="941974"/>
                </a:lnTo>
                <a:lnTo>
                  <a:pt x="1732493" y="922283"/>
                </a:lnTo>
                <a:lnTo>
                  <a:pt x="1737360" y="898169"/>
                </a:lnTo>
                <a:lnTo>
                  <a:pt x="1737360" y="0"/>
                </a:lnTo>
                <a:close/>
              </a:path>
            </a:pathLst>
          </a:custGeom>
          <a:solidFill>
            <a:srgbClr val="D48B2D"/>
          </a:solidFill>
        </p:spPr>
        <p:txBody>
          <a:bodyPr wrap="square" lIns="0" tIns="0" rIns="0" bIns="0" rtlCol="0"/>
          <a:lstStyle/>
          <a:p>
            <a:endParaRPr/>
          </a:p>
        </p:txBody>
      </p:sp>
      <p:sp>
        <p:nvSpPr>
          <p:cNvPr id="9" name="object 9"/>
          <p:cNvSpPr/>
          <p:nvPr/>
        </p:nvSpPr>
        <p:spPr>
          <a:xfrm>
            <a:off x="0" y="2936748"/>
            <a:ext cx="160020" cy="553720"/>
          </a:xfrm>
          <a:custGeom>
            <a:avLst/>
            <a:gdLst/>
            <a:ahLst/>
            <a:cxnLst/>
            <a:rect l="l" t="t" r="r" b="b"/>
            <a:pathLst>
              <a:path w="160020" h="553720">
                <a:moveTo>
                  <a:pt x="0" y="0"/>
                </a:moveTo>
                <a:lnTo>
                  <a:pt x="0" y="553212"/>
                </a:lnTo>
                <a:lnTo>
                  <a:pt x="17919" y="543496"/>
                </a:lnTo>
                <a:lnTo>
                  <a:pt x="58215" y="511360"/>
                </a:lnTo>
                <a:lnTo>
                  <a:pt x="92866" y="473286"/>
                </a:lnTo>
                <a:lnTo>
                  <a:pt x="121121" y="430025"/>
                </a:lnTo>
                <a:lnTo>
                  <a:pt x="142232" y="382325"/>
                </a:lnTo>
                <a:lnTo>
                  <a:pt x="155448" y="330935"/>
                </a:lnTo>
                <a:lnTo>
                  <a:pt x="160020" y="276606"/>
                </a:lnTo>
                <a:lnTo>
                  <a:pt x="155448" y="222276"/>
                </a:lnTo>
                <a:lnTo>
                  <a:pt x="142232" y="170886"/>
                </a:lnTo>
                <a:lnTo>
                  <a:pt x="121121" y="123186"/>
                </a:lnTo>
                <a:lnTo>
                  <a:pt x="92866" y="79925"/>
                </a:lnTo>
                <a:lnTo>
                  <a:pt x="58215" y="41851"/>
                </a:lnTo>
                <a:lnTo>
                  <a:pt x="17919" y="9715"/>
                </a:lnTo>
                <a:lnTo>
                  <a:pt x="0" y="0"/>
                </a:lnTo>
                <a:close/>
              </a:path>
            </a:pathLst>
          </a:custGeom>
          <a:solidFill>
            <a:srgbClr val="7B5FC5"/>
          </a:solidFill>
        </p:spPr>
        <p:txBody>
          <a:bodyPr wrap="square" lIns="0" tIns="0" rIns="0" bIns="0" rtlCol="0"/>
          <a:lstStyle/>
          <a:p>
            <a:endParaRPr/>
          </a:p>
        </p:txBody>
      </p:sp>
      <p:sp>
        <p:nvSpPr>
          <p:cNvPr id="10" name="object 10"/>
          <p:cNvSpPr/>
          <p:nvPr/>
        </p:nvSpPr>
        <p:spPr>
          <a:xfrm>
            <a:off x="3" y="5835396"/>
            <a:ext cx="1548765" cy="1022985"/>
          </a:xfrm>
          <a:custGeom>
            <a:avLst/>
            <a:gdLst/>
            <a:ahLst/>
            <a:cxnLst/>
            <a:rect l="l" t="t" r="r" b="b"/>
            <a:pathLst>
              <a:path w="1548765" h="1022984">
                <a:moveTo>
                  <a:pt x="1486458" y="0"/>
                </a:moveTo>
                <a:lnTo>
                  <a:pt x="0" y="0"/>
                </a:lnTo>
                <a:lnTo>
                  <a:pt x="0" y="123850"/>
                </a:lnTo>
                <a:lnTo>
                  <a:pt x="1424533" y="123850"/>
                </a:lnTo>
                <a:lnTo>
                  <a:pt x="1424533" y="1022603"/>
                </a:lnTo>
                <a:lnTo>
                  <a:pt x="1548384" y="1022603"/>
                </a:lnTo>
                <a:lnTo>
                  <a:pt x="1548384" y="61925"/>
                </a:lnTo>
                <a:lnTo>
                  <a:pt x="1543517" y="37820"/>
                </a:lnTo>
                <a:lnTo>
                  <a:pt x="1530246" y="18137"/>
                </a:lnTo>
                <a:lnTo>
                  <a:pt x="1510563" y="4866"/>
                </a:lnTo>
                <a:lnTo>
                  <a:pt x="1486458" y="0"/>
                </a:lnTo>
                <a:close/>
              </a:path>
            </a:pathLst>
          </a:custGeom>
          <a:solidFill>
            <a:srgbClr val="D48B2D"/>
          </a:solidFill>
        </p:spPr>
        <p:txBody>
          <a:bodyPr wrap="square" lIns="0" tIns="0" rIns="0" bIns="0" rtlCol="0"/>
          <a:lstStyle/>
          <a:p>
            <a:endParaRPr/>
          </a:p>
        </p:txBody>
      </p:sp>
      <p:grpSp>
        <p:nvGrpSpPr>
          <p:cNvPr id="11" name="object 11"/>
          <p:cNvGrpSpPr/>
          <p:nvPr/>
        </p:nvGrpSpPr>
        <p:grpSpPr>
          <a:xfrm>
            <a:off x="3404617" y="5718078"/>
            <a:ext cx="2293620" cy="1140460"/>
            <a:chOff x="3404617" y="5718078"/>
            <a:chExt cx="2293620" cy="1140460"/>
          </a:xfrm>
        </p:grpSpPr>
        <p:sp>
          <p:nvSpPr>
            <p:cNvPr id="12" name="object 12"/>
            <p:cNvSpPr/>
            <p:nvPr/>
          </p:nvSpPr>
          <p:spPr>
            <a:xfrm>
              <a:off x="3404617" y="5718078"/>
              <a:ext cx="1772285" cy="1140460"/>
            </a:xfrm>
            <a:custGeom>
              <a:avLst/>
              <a:gdLst/>
              <a:ahLst/>
              <a:cxnLst/>
              <a:rect l="l" t="t" r="r" b="b"/>
              <a:pathLst>
                <a:path w="1772285" h="1140459">
                  <a:moveTo>
                    <a:pt x="209981" y="762914"/>
                  </a:moveTo>
                  <a:lnTo>
                    <a:pt x="160504" y="778552"/>
                  </a:lnTo>
                  <a:lnTo>
                    <a:pt x="124369" y="835978"/>
                  </a:lnTo>
                  <a:lnTo>
                    <a:pt x="101474" y="879981"/>
                  </a:lnTo>
                  <a:lnTo>
                    <a:pt x="79982" y="924658"/>
                  </a:lnTo>
                  <a:lnTo>
                    <a:pt x="59905" y="969975"/>
                  </a:lnTo>
                  <a:lnTo>
                    <a:pt x="0" y="1139926"/>
                  </a:lnTo>
                  <a:lnTo>
                    <a:pt x="134442" y="1139926"/>
                  </a:lnTo>
                  <a:lnTo>
                    <a:pt x="176872" y="1019556"/>
                  </a:lnTo>
                  <a:lnTo>
                    <a:pt x="195341" y="977874"/>
                  </a:lnTo>
                  <a:lnTo>
                    <a:pt x="215115" y="936783"/>
                  </a:lnTo>
                  <a:lnTo>
                    <a:pt x="236180" y="896312"/>
                  </a:lnTo>
                  <a:lnTo>
                    <a:pt x="258521" y="856488"/>
                  </a:lnTo>
                  <a:lnTo>
                    <a:pt x="265998" y="832397"/>
                  </a:lnTo>
                  <a:lnTo>
                    <a:pt x="252529" y="786525"/>
                  </a:lnTo>
                  <a:lnTo>
                    <a:pt x="217919" y="763816"/>
                  </a:lnTo>
                  <a:lnTo>
                    <a:pt x="209981" y="762914"/>
                  </a:lnTo>
                  <a:close/>
                </a:path>
                <a:path w="1772285" h="1140459">
                  <a:moveTo>
                    <a:pt x="838530" y="161251"/>
                  </a:moveTo>
                  <a:lnTo>
                    <a:pt x="770140" y="190835"/>
                  </a:lnTo>
                  <a:lnTo>
                    <a:pt x="726858" y="215086"/>
                  </a:lnTo>
                  <a:lnTo>
                    <a:pt x="684368" y="240654"/>
                  </a:lnTo>
                  <a:lnTo>
                    <a:pt x="642700" y="267519"/>
                  </a:lnTo>
                  <a:lnTo>
                    <a:pt x="601885" y="295659"/>
                  </a:lnTo>
                  <a:lnTo>
                    <a:pt x="561950" y="325056"/>
                  </a:lnTo>
                  <a:lnTo>
                    <a:pt x="522928" y="355690"/>
                  </a:lnTo>
                  <a:lnTo>
                    <a:pt x="484847" y="387540"/>
                  </a:lnTo>
                  <a:lnTo>
                    <a:pt x="462935" y="430863"/>
                  </a:lnTo>
                  <a:lnTo>
                    <a:pt x="465775" y="455013"/>
                  </a:lnTo>
                  <a:lnTo>
                    <a:pt x="488140" y="486373"/>
                  </a:lnTo>
                  <a:lnTo>
                    <a:pt x="526389" y="499059"/>
                  </a:lnTo>
                  <a:lnTo>
                    <a:pt x="526681" y="499059"/>
                  </a:lnTo>
                  <a:lnTo>
                    <a:pt x="568223" y="484009"/>
                  </a:lnTo>
                  <a:lnTo>
                    <a:pt x="608348" y="450536"/>
                  </a:lnTo>
                  <a:lnTo>
                    <a:pt x="649600" y="418528"/>
                  </a:lnTo>
                  <a:lnTo>
                    <a:pt x="691940" y="388014"/>
                  </a:lnTo>
                  <a:lnTo>
                    <a:pt x="735326" y="359021"/>
                  </a:lnTo>
                  <a:lnTo>
                    <a:pt x="779718" y="331577"/>
                  </a:lnTo>
                  <a:lnTo>
                    <a:pt x="825076" y="305709"/>
                  </a:lnTo>
                  <a:lnTo>
                    <a:pt x="871359" y="281444"/>
                  </a:lnTo>
                  <a:lnTo>
                    <a:pt x="891215" y="265859"/>
                  </a:lnTo>
                  <a:lnTo>
                    <a:pt x="903141" y="244613"/>
                  </a:lnTo>
                  <a:lnTo>
                    <a:pt x="906228" y="220449"/>
                  </a:lnTo>
                  <a:lnTo>
                    <a:pt x="899566" y="196113"/>
                  </a:lnTo>
                  <a:lnTo>
                    <a:pt x="888507" y="180513"/>
                  </a:lnTo>
                  <a:lnTo>
                    <a:pt x="873877" y="169248"/>
                  </a:lnTo>
                  <a:lnTo>
                    <a:pt x="856832" y="162700"/>
                  </a:lnTo>
                  <a:lnTo>
                    <a:pt x="838530" y="161251"/>
                  </a:lnTo>
                  <a:close/>
                </a:path>
                <a:path w="1772285" h="1140459">
                  <a:moveTo>
                    <a:pt x="1516037" y="0"/>
                  </a:moveTo>
                  <a:lnTo>
                    <a:pt x="1466470" y="1061"/>
                  </a:lnTo>
                  <a:lnTo>
                    <a:pt x="1416948" y="3656"/>
                  </a:lnTo>
                  <a:lnTo>
                    <a:pt x="1367507" y="7781"/>
                  </a:lnTo>
                  <a:lnTo>
                    <a:pt x="1318183" y="13436"/>
                  </a:lnTo>
                  <a:lnTo>
                    <a:pt x="1275911" y="37357"/>
                  </a:lnTo>
                  <a:lnTo>
                    <a:pt x="1262938" y="84137"/>
                  </a:lnTo>
                  <a:lnTo>
                    <a:pt x="1269980" y="106356"/>
                  </a:lnTo>
                  <a:lnTo>
                    <a:pt x="1284050" y="124055"/>
                  </a:lnTo>
                  <a:lnTo>
                    <a:pt x="1303424" y="135717"/>
                  </a:lnTo>
                  <a:lnTo>
                    <a:pt x="1326375" y="139827"/>
                  </a:lnTo>
                  <a:lnTo>
                    <a:pt x="1329182" y="139852"/>
                  </a:lnTo>
                  <a:lnTo>
                    <a:pt x="1331988" y="139687"/>
                  </a:lnTo>
                  <a:lnTo>
                    <a:pt x="1334770" y="139344"/>
                  </a:lnTo>
                  <a:lnTo>
                    <a:pt x="1386669" y="133505"/>
                  </a:lnTo>
                  <a:lnTo>
                    <a:pt x="1438703" y="129507"/>
                  </a:lnTo>
                  <a:lnTo>
                    <a:pt x="1490822" y="127351"/>
                  </a:lnTo>
                  <a:lnTo>
                    <a:pt x="1743378" y="127038"/>
                  </a:lnTo>
                  <a:lnTo>
                    <a:pt x="1746423" y="125604"/>
                  </a:lnTo>
                  <a:lnTo>
                    <a:pt x="1762959" y="107718"/>
                  </a:lnTo>
                  <a:lnTo>
                    <a:pt x="1771662" y="84035"/>
                  </a:lnTo>
                  <a:lnTo>
                    <a:pt x="1770492" y="58840"/>
                  </a:lnTo>
                  <a:lnTo>
                    <a:pt x="1742207" y="20283"/>
                  </a:lnTo>
                  <a:lnTo>
                    <a:pt x="1714030" y="11061"/>
                  </a:lnTo>
                  <a:lnTo>
                    <a:pt x="1664641" y="5998"/>
                  </a:lnTo>
                  <a:lnTo>
                    <a:pt x="1615157" y="2468"/>
                  </a:lnTo>
                  <a:lnTo>
                    <a:pt x="1565611" y="469"/>
                  </a:lnTo>
                  <a:lnTo>
                    <a:pt x="1516037" y="0"/>
                  </a:lnTo>
                  <a:close/>
                </a:path>
                <a:path w="1772285" h="1140459">
                  <a:moveTo>
                    <a:pt x="1743378" y="127038"/>
                  </a:moveTo>
                  <a:lnTo>
                    <a:pt x="1542978" y="127038"/>
                  </a:lnTo>
                  <a:lnTo>
                    <a:pt x="1595120" y="128569"/>
                  </a:lnTo>
                  <a:lnTo>
                    <a:pt x="1647201" y="131942"/>
                  </a:lnTo>
                  <a:lnTo>
                    <a:pt x="1699171" y="137160"/>
                  </a:lnTo>
                  <a:lnTo>
                    <a:pt x="1724383" y="135987"/>
                  </a:lnTo>
                  <a:lnTo>
                    <a:pt x="1743378" y="127038"/>
                  </a:lnTo>
                  <a:close/>
                </a:path>
              </a:pathLst>
            </a:custGeom>
            <a:solidFill>
              <a:srgbClr val="7B5FC5"/>
            </a:solidFill>
          </p:spPr>
          <p:txBody>
            <a:bodyPr wrap="square" lIns="0" tIns="0" rIns="0" bIns="0" rtlCol="0"/>
            <a:lstStyle/>
            <a:p>
              <a:endParaRPr/>
            </a:p>
          </p:txBody>
        </p:sp>
        <p:sp>
          <p:nvSpPr>
            <p:cNvPr id="13" name="object 13"/>
            <p:cNvSpPr/>
            <p:nvPr/>
          </p:nvSpPr>
          <p:spPr>
            <a:xfrm>
              <a:off x="4133088" y="6259068"/>
              <a:ext cx="1565275" cy="599440"/>
            </a:xfrm>
            <a:custGeom>
              <a:avLst/>
              <a:gdLst/>
              <a:ahLst/>
              <a:cxnLst/>
              <a:rect l="l" t="t" r="r" b="b"/>
              <a:pathLst>
                <a:path w="1565275" h="599440">
                  <a:moveTo>
                    <a:pt x="782574" y="0"/>
                  </a:moveTo>
                  <a:lnTo>
                    <a:pt x="732729" y="1470"/>
                  </a:lnTo>
                  <a:lnTo>
                    <a:pt x="683685" y="5826"/>
                  </a:lnTo>
                  <a:lnTo>
                    <a:pt x="635530" y="12982"/>
                  </a:lnTo>
                  <a:lnTo>
                    <a:pt x="588351" y="22851"/>
                  </a:lnTo>
                  <a:lnTo>
                    <a:pt x="542236" y="35349"/>
                  </a:lnTo>
                  <a:lnTo>
                    <a:pt x="497273" y="50391"/>
                  </a:lnTo>
                  <a:lnTo>
                    <a:pt x="453550" y="67890"/>
                  </a:lnTo>
                  <a:lnTo>
                    <a:pt x="411154" y="87762"/>
                  </a:lnTo>
                  <a:lnTo>
                    <a:pt x="370173" y="109922"/>
                  </a:lnTo>
                  <a:lnTo>
                    <a:pt x="330695" y="134283"/>
                  </a:lnTo>
                  <a:lnTo>
                    <a:pt x="292808" y="160761"/>
                  </a:lnTo>
                  <a:lnTo>
                    <a:pt x="256599" y="189269"/>
                  </a:lnTo>
                  <a:lnTo>
                    <a:pt x="222156" y="219724"/>
                  </a:lnTo>
                  <a:lnTo>
                    <a:pt x="189567" y="252038"/>
                  </a:lnTo>
                  <a:lnTo>
                    <a:pt x="158921" y="286128"/>
                  </a:lnTo>
                  <a:lnTo>
                    <a:pt x="130303" y="321907"/>
                  </a:lnTo>
                  <a:lnTo>
                    <a:pt x="103803" y="359291"/>
                  </a:lnTo>
                  <a:lnTo>
                    <a:pt x="79508" y="398193"/>
                  </a:lnTo>
                  <a:lnTo>
                    <a:pt x="57505" y="438528"/>
                  </a:lnTo>
                  <a:lnTo>
                    <a:pt x="37884" y="480212"/>
                  </a:lnTo>
                  <a:lnTo>
                    <a:pt x="0" y="598931"/>
                  </a:lnTo>
                  <a:lnTo>
                    <a:pt x="1565148" y="598931"/>
                  </a:lnTo>
                  <a:lnTo>
                    <a:pt x="1527263" y="480212"/>
                  </a:lnTo>
                  <a:lnTo>
                    <a:pt x="1507642" y="438528"/>
                  </a:lnTo>
                  <a:lnTo>
                    <a:pt x="1485639" y="398193"/>
                  </a:lnTo>
                  <a:lnTo>
                    <a:pt x="1461344" y="359291"/>
                  </a:lnTo>
                  <a:lnTo>
                    <a:pt x="1434844" y="321907"/>
                  </a:lnTo>
                  <a:lnTo>
                    <a:pt x="1406226" y="286128"/>
                  </a:lnTo>
                  <a:lnTo>
                    <a:pt x="1375580" y="252038"/>
                  </a:lnTo>
                  <a:lnTo>
                    <a:pt x="1342991" y="219724"/>
                  </a:lnTo>
                  <a:lnTo>
                    <a:pt x="1308548" y="189269"/>
                  </a:lnTo>
                  <a:lnTo>
                    <a:pt x="1272339" y="160761"/>
                  </a:lnTo>
                  <a:lnTo>
                    <a:pt x="1234452" y="134283"/>
                  </a:lnTo>
                  <a:lnTo>
                    <a:pt x="1194974" y="109922"/>
                  </a:lnTo>
                  <a:lnTo>
                    <a:pt x="1153993" y="87762"/>
                  </a:lnTo>
                  <a:lnTo>
                    <a:pt x="1111597" y="67890"/>
                  </a:lnTo>
                  <a:lnTo>
                    <a:pt x="1067874" y="50391"/>
                  </a:lnTo>
                  <a:lnTo>
                    <a:pt x="1022911" y="35349"/>
                  </a:lnTo>
                  <a:lnTo>
                    <a:pt x="976796" y="22851"/>
                  </a:lnTo>
                  <a:lnTo>
                    <a:pt x="929617" y="12982"/>
                  </a:lnTo>
                  <a:lnTo>
                    <a:pt x="881462" y="5826"/>
                  </a:lnTo>
                  <a:lnTo>
                    <a:pt x="832418" y="1470"/>
                  </a:lnTo>
                  <a:lnTo>
                    <a:pt x="782574" y="0"/>
                  </a:lnTo>
                  <a:close/>
                </a:path>
              </a:pathLst>
            </a:custGeom>
            <a:solidFill>
              <a:srgbClr val="96BD48"/>
            </a:solidFill>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570693"/>
            <a:ext cx="5410869" cy="696595"/>
          </a:xfrm>
          <a:prstGeom prst="rect">
            <a:avLst/>
          </a:prstGeom>
        </p:spPr>
        <p:txBody>
          <a:bodyPr vert="horz" wrap="square" lIns="0" tIns="13335" rIns="0" bIns="0" rtlCol="0">
            <a:spAutoFit/>
          </a:bodyPr>
          <a:lstStyle/>
          <a:p>
            <a:pPr marL="12700">
              <a:lnSpc>
                <a:spcPct val="100000"/>
              </a:lnSpc>
              <a:spcBef>
                <a:spcPts val="105"/>
              </a:spcBef>
            </a:pPr>
            <a:r>
              <a:rPr sz="4400" i="0" spc="-85" dirty="0">
                <a:latin typeface="Calibri Light"/>
                <a:cs typeface="Calibri Light"/>
              </a:rPr>
              <a:t>D</a:t>
            </a:r>
            <a:r>
              <a:rPr sz="4400" i="0" spc="-385" dirty="0">
                <a:latin typeface="Calibri Light"/>
                <a:cs typeface="Calibri Light"/>
              </a:rPr>
              <a:t>A</a:t>
            </a:r>
            <a:r>
              <a:rPr sz="4400" i="0" spc="-380" dirty="0">
                <a:latin typeface="Calibri Light"/>
                <a:cs typeface="Calibri Light"/>
              </a:rPr>
              <a:t>T</a:t>
            </a:r>
            <a:r>
              <a:rPr sz="4400" i="0" dirty="0">
                <a:latin typeface="Calibri Light"/>
                <a:cs typeface="Calibri Light"/>
              </a:rPr>
              <a:t>A</a:t>
            </a:r>
            <a:r>
              <a:rPr sz="4400" i="0" spc="-95" dirty="0">
                <a:latin typeface="Calibri Light"/>
                <a:cs typeface="Calibri Light"/>
              </a:rPr>
              <a:t> </a:t>
            </a:r>
            <a:r>
              <a:rPr sz="4400" i="0" spc="-40" dirty="0">
                <a:latin typeface="Calibri Light"/>
                <a:cs typeface="Calibri Light"/>
              </a:rPr>
              <a:t>UN</a:t>
            </a:r>
            <a:r>
              <a:rPr sz="4400" i="0" spc="-45" dirty="0">
                <a:latin typeface="Calibri Light"/>
                <a:cs typeface="Calibri Light"/>
              </a:rPr>
              <a:t>DE</a:t>
            </a:r>
            <a:r>
              <a:rPr sz="4400" i="0" spc="-105" dirty="0">
                <a:latin typeface="Calibri Light"/>
                <a:cs typeface="Calibri Light"/>
              </a:rPr>
              <a:t>R</a:t>
            </a:r>
            <a:r>
              <a:rPr sz="4400" i="0" spc="-75" dirty="0">
                <a:latin typeface="Calibri Light"/>
                <a:cs typeface="Calibri Light"/>
              </a:rPr>
              <a:t>S</a:t>
            </a:r>
            <a:r>
              <a:rPr sz="4400" i="0" spc="-380" dirty="0">
                <a:latin typeface="Calibri Light"/>
                <a:cs typeface="Calibri Light"/>
              </a:rPr>
              <a:t>T</a:t>
            </a:r>
            <a:r>
              <a:rPr sz="4400" i="0" spc="-50" dirty="0">
                <a:latin typeface="Calibri Light"/>
                <a:cs typeface="Calibri Light"/>
              </a:rPr>
              <a:t>A</a:t>
            </a:r>
            <a:r>
              <a:rPr sz="4400" i="0" spc="-65" dirty="0">
                <a:latin typeface="Calibri Light"/>
                <a:cs typeface="Calibri Light"/>
              </a:rPr>
              <a:t>N</a:t>
            </a:r>
            <a:r>
              <a:rPr sz="4400" i="0" spc="-45" dirty="0">
                <a:latin typeface="Calibri Light"/>
                <a:cs typeface="Calibri Light"/>
              </a:rPr>
              <a:t>D</a:t>
            </a:r>
            <a:r>
              <a:rPr sz="4400" i="0" spc="-35" dirty="0">
                <a:latin typeface="Calibri Light"/>
                <a:cs typeface="Calibri Light"/>
              </a:rPr>
              <a:t>I</a:t>
            </a:r>
            <a:r>
              <a:rPr sz="4400" i="0" spc="-65" dirty="0">
                <a:latin typeface="Calibri Light"/>
                <a:cs typeface="Calibri Light"/>
              </a:rPr>
              <a:t>N</a:t>
            </a:r>
            <a:r>
              <a:rPr sz="4400" i="0" dirty="0">
                <a:latin typeface="Calibri Light"/>
                <a:cs typeface="Calibri Light"/>
              </a:rPr>
              <a:t>G</a:t>
            </a:r>
            <a:endParaRPr sz="4400" dirty="0">
              <a:latin typeface="Calibri Light"/>
              <a:cs typeface="Calibri Light"/>
            </a:endParaRPr>
          </a:p>
        </p:txBody>
      </p:sp>
      <p:sp>
        <p:nvSpPr>
          <p:cNvPr id="3" name="object 3"/>
          <p:cNvSpPr txBox="1"/>
          <p:nvPr/>
        </p:nvSpPr>
        <p:spPr>
          <a:xfrm>
            <a:off x="1001256" y="1827085"/>
            <a:ext cx="5234305" cy="5087290"/>
          </a:xfrm>
          <a:prstGeom prst="rect">
            <a:avLst/>
          </a:prstGeom>
        </p:spPr>
        <p:txBody>
          <a:bodyPr vert="horz" wrap="square" lIns="0" tIns="49530" rIns="0" bIns="0" rtlCol="0">
            <a:spAutoFit/>
          </a:bodyPr>
          <a:lstStyle/>
          <a:p>
            <a:pPr marL="12700" marR="5080">
              <a:lnSpc>
                <a:spcPts val="2380"/>
              </a:lnSpc>
              <a:spcBef>
                <a:spcPts val="390"/>
              </a:spcBef>
            </a:pPr>
            <a:r>
              <a:rPr sz="2200" spc="-5" dirty="0">
                <a:latin typeface="Calibri"/>
                <a:cs typeface="Calibri"/>
              </a:rPr>
              <a:t>This</a:t>
            </a:r>
            <a:r>
              <a:rPr sz="2200" dirty="0">
                <a:latin typeface="Calibri"/>
                <a:cs typeface="Calibri"/>
              </a:rPr>
              <a:t> </a:t>
            </a:r>
            <a:r>
              <a:rPr sz="2200" spc="-10" dirty="0">
                <a:latin typeface="Calibri"/>
                <a:cs typeface="Calibri"/>
              </a:rPr>
              <a:t>project</a:t>
            </a:r>
            <a:r>
              <a:rPr sz="2200" spc="-5" dirty="0">
                <a:latin typeface="Calibri"/>
                <a:cs typeface="Calibri"/>
              </a:rPr>
              <a:t> uses</a:t>
            </a:r>
            <a:r>
              <a:rPr sz="2200" dirty="0">
                <a:latin typeface="Calibri"/>
                <a:cs typeface="Calibri"/>
              </a:rPr>
              <a:t> </a:t>
            </a:r>
            <a:r>
              <a:rPr sz="2200" spc="-5" dirty="0">
                <a:latin typeface="Calibri"/>
                <a:cs typeface="Calibri"/>
              </a:rPr>
              <a:t>the</a:t>
            </a:r>
            <a:r>
              <a:rPr sz="2200" dirty="0">
                <a:latin typeface="Calibri"/>
                <a:cs typeface="Calibri"/>
              </a:rPr>
              <a:t> </a:t>
            </a:r>
            <a:r>
              <a:rPr sz="2200" spc="-5" dirty="0">
                <a:latin typeface="Calibri"/>
                <a:cs typeface="Calibri"/>
              </a:rPr>
              <a:t>north</a:t>
            </a:r>
            <a:r>
              <a:rPr sz="2200" dirty="0">
                <a:latin typeface="Calibri"/>
                <a:cs typeface="Calibri"/>
              </a:rPr>
              <a:t> </a:t>
            </a:r>
            <a:r>
              <a:rPr sz="2200" spc="-15" dirty="0">
                <a:latin typeface="Calibri"/>
                <a:cs typeface="Calibri"/>
              </a:rPr>
              <a:t>western</a:t>
            </a:r>
            <a:r>
              <a:rPr sz="2200" spc="-10" dirty="0">
                <a:latin typeface="Calibri"/>
                <a:cs typeface="Calibri"/>
              </a:rPr>
              <a:t> </a:t>
            </a:r>
            <a:r>
              <a:rPr sz="2200" spc="-15" dirty="0">
                <a:latin typeface="Calibri"/>
                <a:cs typeface="Calibri"/>
              </a:rPr>
              <a:t>county </a:t>
            </a:r>
            <a:r>
              <a:rPr sz="2200" spc="-484" dirty="0">
                <a:latin typeface="Calibri"/>
                <a:cs typeface="Calibri"/>
              </a:rPr>
              <a:t> </a:t>
            </a:r>
            <a:r>
              <a:rPr sz="2200" spc="-15" dirty="0">
                <a:latin typeface="Calibri"/>
                <a:cs typeface="Calibri"/>
              </a:rPr>
              <a:t>dataset.</a:t>
            </a:r>
            <a:endParaRPr lang="en-US" sz="2200" spc="-15" dirty="0">
              <a:latin typeface="Calibri"/>
              <a:cs typeface="Calibri"/>
            </a:endParaRPr>
          </a:p>
          <a:p>
            <a:pPr algn="l">
              <a:buFont typeface="Arial" panose="020B0604020202020204" pitchFamily="34" charset="0"/>
              <a:buChar char="•"/>
            </a:pPr>
            <a:r>
              <a:rPr lang="en-US" sz="2200" b="0" i="0" dirty="0">
                <a:effectLst/>
              </a:rPr>
              <a:t>Integers which include;</a:t>
            </a:r>
          </a:p>
          <a:p>
            <a:pPr algn="l"/>
            <a:r>
              <a:rPr lang="en-US" sz="2200" b="0" i="0" dirty="0">
                <a:effectLst/>
              </a:rPr>
              <a:t> id, bedrooms, </a:t>
            </a:r>
            <a:r>
              <a:rPr lang="en-US" sz="2200" b="0" i="0" dirty="0" err="1">
                <a:effectLst/>
              </a:rPr>
              <a:t>sqft_living</a:t>
            </a:r>
            <a:r>
              <a:rPr lang="en-US" sz="2200" b="0" i="0" dirty="0">
                <a:effectLst/>
              </a:rPr>
              <a:t>, </a:t>
            </a:r>
            <a:r>
              <a:rPr lang="en-US" sz="2200" b="0" i="0" dirty="0" err="1">
                <a:effectLst/>
              </a:rPr>
              <a:t>sqft_lot</a:t>
            </a:r>
            <a:r>
              <a:rPr lang="en-US" sz="2200" b="0" i="0" dirty="0">
                <a:effectLst/>
              </a:rPr>
              <a:t>, </a:t>
            </a:r>
            <a:r>
              <a:rPr lang="en-US" sz="2200" b="0" i="0" dirty="0" err="1">
                <a:effectLst/>
              </a:rPr>
              <a:t>sqft_above</a:t>
            </a:r>
            <a:r>
              <a:rPr lang="en-US" sz="2200" b="0" i="0" dirty="0">
                <a:effectLst/>
              </a:rPr>
              <a:t>, </a:t>
            </a:r>
            <a:r>
              <a:rPr lang="en-US" sz="2200" b="0" i="0" dirty="0" err="1">
                <a:effectLst/>
              </a:rPr>
              <a:t>yr</a:t>
            </a:r>
            <a:r>
              <a:rPr lang="en-US" sz="2200" b="0" i="0" dirty="0">
                <a:effectLst/>
              </a:rPr>
              <a:t> built , </a:t>
            </a:r>
            <a:r>
              <a:rPr lang="en-US" sz="2200" b="0" i="0" dirty="0" err="1">
                <a:effectLst/>
              </a:rPr>
              <a:t>zipcode</a:t>
            </a:r>
            <a:r>
              <a:rPr lang="en-US" sz="2200" b="0" i="0" dirty="0">
                <a:effectLst/>
              </a:rPr>
              <a:t>, </a:t>
            </a:r>
            <a:r>
              <a:rPr lang="en-US" sz="2200" b="0" i="0" dirty="0" err="1">
                <a:effectLst/>
              </a:rPr>
              <a:t>sqft</a:t>
            </a:r>
            <a:r>
              <a:rPr lang="en-US" sz="2200" b="0" i="0" dirty="0">
                <a:effectLst/>
              </a:rPr>
              <a:t> living15, </a:t>
            </a:r>
            <a:r>
              <a:rPr lang="en-US" sz="2200" b="0" i="0" dirty="0" err="1">
                <a:effectLst/>
              </a:rPr>
              <a:t>sqft</a:t>
            </a:r>
            <a:r>
              <a:rPr lang="en-US" sz="2200" b="0" i="0" dirty="0">
                <a:effectLst/>
              </a:rPr>
              <a:t> lot15</a:t>
            </a:r>
          </a:p>
          <a:p>
            <a:pPr algn="l"/>
            <a:endParaRPr lang="en-US" sz="2200" b="0" i="0" dirty="0">
              <a:effectLst/>
            </a:endParaRPr>
          </a:p>
          <a:p>
            <a:pPr algn="l">
              <a:buFont typeface="Arial" panose="020B0604020202020204" pitchFamily="34" charset="0"/>
              <a:buChar char="•"/>
            </a:pPr>
            <a:r>
              <a:rPr lang="en-US" sz="2200" b="0" i="0" dirty="0">
                <a:effectLst/>
              </a:rPr>
              <a:t>Float data types include; </a:t>
            </a:r>
          </a:p>
          <a:p>
            <a:pPr algn="l"/>
            <a:r>
              <a:rPr lang="en-US" sz="2200" b="0" i="0" dirty="0">
                <a:effectLst/>
              </a:rPr>
              <a:t>price, bathrooms, floors, year renovated, latitudes and longitudes</a:t>
            </a:r>
          </a:p>
          <a:p>
            <a:pPr algn="l"/>
            <a:endParaRPr lang="en-US" sz="2200" b="0" i="0" dirty="0">
              <a:effectLst/>
            </a:endParaRPr>
          </a:p>
          <a:p>
            <a:pPr algn="l">
              <a:buFont typeface="Arial" panose="020B0604020202020204" pitchFamily="34" charset="0"/>
              <a:buChar char="•"/>
            </a:pPr>
            <a:r>
              <a:rPr lang="en-US" sz="2200" b="0" i="0" dirty="0">
                <a:effectLst/>
              </a:rPr>
              <a:t>Object data type include the columns; </a:t>
            </a:r>
          </a:p>
          <a:p>
            <a:pPr algn="l"/>
            <a:r>
              <a:rPr lang="en-US" sz="2200" b="0" i="0" dirty="0">
                <a:effectLst/>
              </a:rPr>
              <a:t>date, waterfront, view, condition, grade and </a:t>
            </a:r>
            <a:r>
              <a:rPr lang="en-US" sz="2200" b="0" i="0" dirty="0" err="1">
                <a:effectLst/>
              </a:rPr>
              <a:t>sqft</a:t>
            </a:r>
            <a:r>
              <a:rPr lang="en-US" sz="2200" b="0" i="0" dirty="0">
                <a:effectLst/>
              </a:rPr>
              <a:t> basement.</a:t>
            </a:r>
          </a:p>
          <a:p>
            <a:pPr marL="12700" marR="5080">
              <a:lnSpc>
                <a:spcPts val="2380"/>
              </a:lnSpc>
              <a:spcBef>
                <a:spcPts val="390"/>
              </a:spcBef>
            </a:pPr>
            <a:endParaRPr sz="2200" dirty="0">
              <a:latin typeface="Calibri"/>
              <a:cs typeface="Calibri"/>
            </a:endParaRPr>
          </a:p>
        </p:txBody>
      </p:sp>
      <p:sp>
        <p:nvSpPr>
          <p:cNvPr id="5" name="object 5"/>
          <p:cNvSpPr/>
          <p:nvPr/>
        </p:nvSpPr>
        <p:spPr>
          <a:xfrm>
            <a:off x="12075921" y="1027938"/>
            <a:ext cx="127000" cy="1598295"/>
          </a:xfrm>
          <a:custGeom>
            <a:avLst/>
            <a:gdLst/>
            <a:ahLst/>
            <a:cxnLst/>
            <a:rect l="l" t="t" r="r" b="b"/>
            <a:pathLst>
              <a:path w="127000" h="1598295">
                <a:moveTo>
                  <a:pt x="0" y="1597710"/>
                </a:moveTo>
                <a:lnTo>
                  <a:pt x="127000" y="1597710"/>
                </a:lnTo>
                <a:lnTo>
                  <a:pt x="127000" y="0"/>
                </a:lnTo>
                <a:lnTo>
                  <a:pt x="0" y="0"/>
                </a:lnTo>
                <a:lnTo>
                  <a:pt x="0" y="1597710"/>
                </a:lnTo>
                <a:close/>
              </a:path>
            </a:pathLst>
          </a:custGeom>
          <a:solidFill>
            <a:srgbClr val="7B5FC5"/>
          </a:solidFill>
        </p:spPr>
        <p:txBody>
          <a:bodyPr wrap="square" lIns="0" tIns="0" rIns="0" bIns="0" rtlCol="0"/>
          <a:lstStyle/>
          <a:p>
            <a:endParaRPr/>
          </a:p>
        </p:txBody>
      </p:sp>
      <p:grpSp>
        <p:nvGrpSpPr>
          <p:cNvPr id="6" name="object 6"/>
          <p:cNvGrpSpPr/>
          <p:nvPr/>
        </p:nvGrpSpPr>
        <p:grpSpPr>
          <a:xfrm>
            <a:off x="6809231" y="158495"/>
            <a:ext cx="3649979" cy="6699884"/>
            <a:chOff x="6809231" y="158495"/>
            <a:chExt cx="3649979" cy="6699884"/>
          </a:xfrm>
        </p:grpSpPr>
        <p:sp>
          <p:nvSpPr>
            <p:cNvPr id="7" name="object 7"/>
            <p:cNvSpPr/>
            <p:nvPr/>
          </p:nvSpPr>
          <p:spPr>
            <a:xfrm>
              <a:off x="7198571" y="5367418"/>
              <a:ext cx="2316480" cy="1490980"/>
            </a:xfrm>
            <a:custGeom>
              <a:avLst/>
              <a:gdLst/>
              <a:ahLst/>
              <a:cxnLst/>
              <a:rect l="l" t="t" r="r" b="b"/>
              <a:pathLst>
                <a:path w="2316479" h="1490979">
                  <a:moveTo>
                    <a:pt x="2201645" y="1101026"/>
                  </a:moveTo>
                  <a:lnTo>
                    <a:pt x="2162622" y="1113948"/>
                  </a:lnTo>
                  <a:lnTo>
                    <a:pt x="2137697" y="1154756"/>
                  </a:lnTo>
                  <a:lnTo>
                    <a:pt x="2138653" y="1179969"/>
                  </a:lnTo>
                  <a:lnTo>
                    <a:pt x="2150399" y="1224112"/>
                  </a:lnTo>
                  <a:lnTo>
                    <a:pt x="2160754" y="1268566"/>
                  </a:lnTo>
                  <a:lnTo>
                    <a:pt x="2169714" y="1313298"/>
                  </a:lnTo>
                  <a:lnTo>
                    <a:pt x="2177274" y="1358277"/>
                  </a:lnTo>
                  <a:lnTo>
                    <a:pt x="2189047" y="1490586"/>
                  </a:lnTo>
                  <a:lnTo>
                    <a:pt x="2316377" y="1490586"/>
                  </a:lnTo>
                  <a:lnTo>
                    <a:pt x="2302851" y="1339176"/>
                  </a:lnTo>
                  <a:lnTo>
                    <a:pt x="2294620" y="1290293"/>
                  </a:lnTo>
                  <a:lnTo>
                    <a:pt x="2284866" y="1241677"/>
                  </a:lnTo>
                  <a:lnTo>
                    <a:pt x="2273596" y="1193364"/>
                  </a:lnTo>
                  <a:lnTo>
                    <a:pt x="2260814" y="1145387"/>
                  </a:lnTo>
                  <a:lnTo>
                    <a:pt x="2226203" y="1106988"/>
                  </a:lnTo>
                  <a:lnTo>
                    <a:pt x="2209417" y="1102144"/>
                  </a:lnTo>
                  <a:lnTo>
                    <a:pt x="2201645" y="1101026"/>
                  </a:lnTo>
                  <a:close/>
                </a:path>
                <a:path w="2316479" h="1490979">
                  <a:moveTo>
                    <a:pt x="1726703" y="360794"/>
                  </a:moveTo>
                  <a:lnTo>
                    <a:pt x="1684349" y="381304"/>
                  </a:lnTo>
                  <a:lnTo>
                    <a:pt x="1667781" y="427024"/>
                  </a:lnTo>
                  <a:lnTo>
                    <a:pt x="1673508" y="450699"/>
                  </a:lnTo>
                  <a:lnTo>
                    <a:pt x="1688400" y="471068"/>
                  </a:lnTo>
                  <a:lnTo>
                    <a:pt x="1727235" y="505919"/>
                  </a:lnTo>
                  <a:lnTo>
                    <a:pt x="1764766" y="542109"/>
                  </a:lnTo>
                  <a:lnTo>
                    <a:pt x="1800958" y="579600"/>
                  </a:lnTo>
                  <a:lnTo>
                    <a:pt x="1835778" y="618356"/>
                  </a:lnTo>
                  <a:lnTo>
                    <a:pt x="1869194" y="658339"/>
                  </a:lnTo>
                  <a:lnTo>
                    <a:pt x="1901173" y="699515"/>
                  </a:lnTo>
                  <a:lnTo>
                    <a:pt x="1931681" y="741845"/>
                  </a:lnTo>
                  <a:lnTo>
                    <a:pt x="1946093" y="756719"/>
                  </a:lnTo>
                  <a:lnTo>
                    <a:pt x="1964049" y="765994"/>
                  </a:lnTo>
                  <a:lnTo>
                    <a:pt x="1984007" y="769162"/>
                  </a:lnTo>
                  <a:lnTo>
                    <a:pt x="2004427" y="765721"/>
                  </a:lnTo>
                  <a:lnTo>
                    <a:pt x="2004363" y="765543"/>
                  </a:lnTo>
                  <a:lnTo>
                    <a:pt x="2009913" y="763689"/>
                  </a:lnTo>
                  <a:lnTo>
                    <a:pt x="2015209" y="761111"/>
                  </a:lnTo>
                  <a:lnTo>
                    <a:pt x="2020048" y="757834"/>
                  </a:lnTo>
                  <a:lnTo>
                    <a:pt x="2037514" y="739648"/>
                  </a:lnTo>
                  <a:lnTo>
                    <a:pt x="2046346" y="716965"/>
                  </a:lnTo>
                  <a:lnTo>
                    <a:pt x="2046029" y="692626"/>
                  </a:lnTo>
                  <a:lnTo>
                    <a:pt x="2007110" y="629135"/>
                  </a:lnTo>
                  <a:lnTo>
                    <a:pt x="1976944" y="589758"/>
                  </a:lnTo>
                  <a:lnTo>
                    <a:pt x="1945576" y="551362"/>
                  </a:lnTo>
                  <a:lnTo>
                    <a:pt x="1913029" y="513975"/>
                  </a:lnTo>
                  <a:lnTo>
                    <a:pt x="1879330" y="477624"/>
                  </a:lnTo>
                  <a:lnTo>
                    <a:pt x="1844502" y="442335"/>
                  </a:lnTo>
                  <a:lnTo>
                    <a:pt x="1808571" y="408137"/>
                  </a:lnTo>
                  <a:lnTo>
                    <a:pt x="1771559" y="375056"/>
                  </a:lnTo>
                  <a:lnTo>
                    <a:pt x="1738498" y="361038"/>
                  </a:lnTo>
                  <a:lnTo>
                    <a:pt x="1726703" y="360794"/>
                  </a:lnTo>
                  <a:close/>
                </a:path>
                <a:path w="2316479" h="1490979">
                  <a:moveTo>
                    <a:pt x="425648" y="16025"/>
                  </a:moveTo>
                  <a:lnTo>
                    <a:pt x="364408" y="28064"/>
                  </a:lnTo>
                  <a:lnTo>
                    <a:pt x="316328" y="40202"/>
                  </a:lnTo>
                  <a:lnTo>
                    <a:pt x="268667" y="53814"/>
                  </a:lnTo>
                  <a:lnTo>
                    <a:pt x="221461" y="68889"/>
                  </a:lnTo>
                  <a:lnTo>
                    <a:pt x="174743" y="85416"/>
                  </a:lnTo>
                  <a:lnTo>
                    <a:pt x="128547" y="103384"/>
                  </a:lnTo>
                  <a:lnTo>
                    <a:pt x="82907" y="122782"/>
                  </a:lnTo>
                  <a:lnTo>
                    <a:pt x="37857" y="143598"/>
                  </a:lnTo>
                  <a:lnTo>
                    <a:pt x="36485" y="144208"/>
                  </a:lnTo>
                  <a:lnTo>
                    <a:pt x="2668" y="182908"/>
                  </a:lnTo>
                  <a:lnTo>
                    <a:pt x="0" y="207115"/>
                  </a:lnTo>
                  <a:lnTo>
                    <a:pt x="7072" y="231330"/>
                  </a:lnTo>
                  <a:lnTo>
                    <a:pt x="22986" y="250911"/>
                  </a:lnTo>
                  <a:lnTo>
                    <a:pt x="44428" y="262464"/>
                  </a:lnTo>
                  <a:lnTo>
                    <a:pt x="68639" y="265131"/>
                  </a:lnTo>
                  <a:lnTo>
                    <a:pt x="92861" y="258051"/>
                  </a:lnTo>
                  <a:lnTo>
                    <a:pt x="140298" y="236256"/>
                  </a:lnTo>
                  <a:lnTo>
                    <a:pt x="188438" y="216168"/>
                  </a:lnTo>
                  <a:lnTo>
                    <a:pt x="237235" y="197803"/>
                  </a:lnTo>
                  <a:lnTo>
                    <a:pt x="286644" y="181175"/>
                  </a:lnTo>
                  <a:lnTo>
                    <a:pt x="336617" y="166303"/>
                  </a:lnTo>
                  <a:lnTo>
                    <a:pt x="387108" y="153200"/>
                  </a:lnTo>
                  <a:lnTo>
                    <a:pt x="438072" y="141884"/>
                  </a:lnTo>
                  <a:lnTo>
                    <a:pt x="440815" y="141312"/>
                  </a:lnTo>
                  <a:lnTo>
                    <a:pt x="443520" y="140550"/>
                  </a:lnTo>
                  <a:lnTo>
                    <a:pt x="446162" y="139623"/>
                  </a:lnTo>
                  <a:lnTo>
                    <a:pt x="466524" y="128284"/>
                  </a:lnTo>
                  <a:lnTo>
                    <a:pt x="481055" y="110967"/>
                  </a:lnTo>
                  <a:lnTo>
                    <a:pt x="488614" y="89662"/>
                  </a:lnTo>
                  <a:lnTo>
                    <a:pt x="488059" y="66357"/>
                  </a:lnTo>
                  <a:lnTo>
                    <a:pt x="455346" y="23239"/>
                  </a:lnTo>
                  <a:lnTo>
                    <a:pt x="431917" y="16299"/>
                  </a:lnTo>
                  <a:lnTo>
                    <a:pt x="425648" y="16025"/>
                  </a:lnTo>
                  <a:close/>
                </a:path>
                <a:path w="2316479" h="1490979">
                  <a:moveTo>
                    <a:pt x="939519" y="0"/>
                  </a:moveTo>
                  <a:lnTo>
                    <a:pt x="914335" y="1601"/>
                  </a:lnTo>
                  <a:lnTo>
                    <a:pt x="892478" y="12363"/>
                  </a:lnTo>
                  <a:lnTo>
                    <a:pt x="876250" y="30535"/>
                  </a:lnTo>
                  <a:lnTo>
                    <a:pt x="867954" y="54368"/>
                  </a:lnTo>
                  <a:lnTo>
                    <a:pt x="869556" y="79559"/>
                  </a:lnTo>
                  <a:lnTo>
                    <a:pt x="880318" y="101420"/>
                  </a:lnTo>
                  <a:lnTo>
                    <a:pt x="898490" y="117649"/>
                  </a:lnTo>
                  <a:lnTo>
                    <a:pt x="922323" y="125945"/>
                  </a:lnTo>
                  <a:lnTo>
                    <a:pt x="973956" y="133884"/>
                  </a:lnTo>
                  <a:lnTo>
                    <a:pt x="1025236" y="143637"/>
                  </a:lnTo>
                  <a:lnTo>
                    <a:pt x="1076114" y="155193"/>
                  </a:lnTo>
                  <a:lnTo>
                    <a:pt x="1126544" y="168540"/>
                  </a:lnTo>
                  <a:lnTo>
                    <a:pt x="1176479" y="183665"/>
                  </a:lnTo>
                  <a:lnTo>
                    <a:pt x="1225871" y="200556"/>
                  </a:lnTo>
                  <a:lnTo>
                    <a:pt x="1274672" y="219202"/>
                  </a:lnTo>
                  <a:lnTo>
                    <a:pt x="1285531" y="222380"/>
                  </a:lnTo>
                  <a:lnTo>
                    <a:pt x="1296691" y="223569"/>
                  </a:lnTo>
                  <a:lnTo>
                    <a:pt x="1307883" y="222764"/>
                  </a:lnTo>
                  <a:lnTo>
                    <a:pt x="1318843" y="219964"/>
                  </a:lnTo>
                  <a:lnTo>
                    <a:pt x="1351158" y="195454"/>
                  </a:lnTo>
                  <a:lnTo>
                    <a:pt x="1362120" y="158531"/>
                  </a:lnTo>
                  <a:lnTo>
                    <a:pt x="1356962" y="134766"/>
                  </a:lnTo>
                  <a:lnTo>
                    <a:pt x="1322183" y="100888"/>
                  </a:lnTo>
                  <a:lnTo>
                    <a:pt x="1275842" y="83116"/>
                  </a:lnTo>
                  <a:lnTo>
                    <a:pt x="1229005" y="66801"/>
                  </a:lnTo>
                  <a:lnTo>
                    <a:pt x="1181708" y="51951"/>
                  </a:lnTo>
                  <a:lnTo>
                    <a:pt x="1133984" y="38576"/>
                  </a:lnTo>
                  <a:lnTo>
                    <a:pt x="1085869" y="26684"/>
                  </a:lnTo>
                  <a:lnTo>
                    <a:pt x="1037397" y="16285"/>
                  </a:lnTo>
                  <a:lnTo>
                    <a:pt x="988602" y="7387"/>
                  </a:lnTo>
                  <a:lnTo>
                    <a:pt x="939519" y="0"/>
                  </a:lnTo>
                  <a:close/>
                </a:path>
              </a:pathLst>
            </a:custGeom>
            <a:solidFill>
              <a:srgbClr val="7B5FC5"/>
            </a:solidFill>
          </p:spPr>
          <p:txBody>
            <a:bodyPr wrap="square" lIns="0" tIns="0" rIns="0" bIns="0" rtlCol="0"/>
            <a:lstStyle/>
            <a:p>
              <a:endParaRPr/>
            </a:p>
          </p:txBody>
        </p:sp>
        <p:sp>
          <p:nvSpPr>
            <p:cNvPr id="8" name="object 8"/>
            <p:cNvSpPr/>
            <p:nvPr/>
          </p:nvSpPr>
          <p:spPr>
            <a:xfrm>
              <a:off x="6809231" y="158495"/>
              <a:ext cx="3649979" cy="6699884"/>
            </a:xfrm>
            <a:custGeom>
              <a:avLst/>
              <a:gdLst/>
              <a:ahLst/>
              <a:cxnLst/>
              <a:rect l="l" t="t" r="r" b="b"/>
              <a:pathLst>
                <a:path w="3649979" h="6699884">
                  <a:moveTo>
                    <a:pt x="1991868" y="6699504"/>
                  </a:moveTo>
                  <a:lnTo>
                    <a:pt x="1985619" y="6659702"/>
                  </a:lnTo>
                  <a:lnTo>
                    <a:pt x="1974761" y="6613792"/>
                  </a:lnTo>
                  <a:lnTo>
                    <a:pt x="1961730" y="6568719"/>
                  </a:lnTo>
                  <a:lnTo>
                    <a:pt x="1946579" y="6524549"/>
                  </a:lnTo>
                  <a:lnTo>
                    <a:pt x="1929371" y="6481331"/>
                  </a:lnTo>
                  <a:lnTo>
                    <a:pt x="1910156" y="6439128"/>
                  </a:lnTo>
                  <a:lnTo>
                    <a:pt x="1888998" y="6398006"/>
                  </a:lnTo>
                  <a:lnTo>
                    <a:pt x="1865934" y="6358001"/>
                  </a:lnTo>
                  <a:lnTo>
                    <a:pt x="1841055" y="6319177"/>
                  </a:lnTo>
                  <a:lnTo>
                    <a:pt x="1814385" y="6281585"/>
                  </a:lnTo>
                  <a:lnTo>
                    <a:pt x="1786001" y="6245288"/>
                  </a:lnTo>
                  <a:lnTo>
                    <a:pt x="1755952" y="6210338"/>
                  </a:lnTo>
                  <a:lnTo>
                    <a:pt x="1724304" y="6176797"/>
                  </a:lnTo>
                  <a:lnTo>
                    <a:pt x="1691093" y="6144717"/>
                  </a:lnTo>
                  <a:lnTo>
                    <a:pt x="1656410" y="6114135"/>
                  </a:lnTo>
                  <a:lnTo>
                    <a:pt x="1620278" y="6085129"/>
                  </a:lnTo>
                  <a:lnTo>
                    <a:pt x="1582775" y="6057760"/>
                  </a:lnTo>
                  <a:lnTo>
                    <a:pt x="1543951" y="6032055"/>
                  </a:lnTo>
                  <a:lnTo>
                    <a:pt x="1503870" y="6008103"/>
                  </a:lnTo>
                  <a:lnTo>
                    <a:pt x="1462570" y="5985929"/>
                  </a:lnTo>
                  <a:lnTo>
                    <a:pt x="1420139" y="5965609"/>
                  </a:lnTo>
                  <a:lnTo>
                    <a:pt x="1376603" y="5947194"/>
                  </a:lnTo>
                  <a:lnTo>
                    <a:pt x="1332039" y="5930735"/>
                  </a:lnTo>
                  <a:lnTo>
                    <a:pt x="1286497" y="5916282"/>
                  </a:lnTo>
                  <a:lnTo>
                    <a:pt x="1240040" y="5903912"/>
                  </a:lnTo>
                  <a:lnTo>
                    <a:pt x="1192707" y="5893663"/>
                  </a:lnTo>
                  <a:lnTo>
                    <a:pt x="1144574" y="5885586"/>
                  </a:lnTo>
                  <a:lnTo>
                    <a:pt x="1095705" y="5879757"/>
                  </a:lnTo>
                  <a:lnTo>
                    <a:pt x="1046137" y="5876214"/>
                  </a:lnTo>
                  <a:lnTo>
                    <a:pt x="995934" y="5875020"/>
                  </a:lnTo>
                  <a:lnTo>
                    <a:pt x="945718" y="5876214"/>
                  </a:lnTo>
                  <a:lnTo>
                    <a:pt x="896150" y="5879757"/>
                  </a:lnTo>
                  <a:lnTo>
                    <a:pt x="847280" y="5885586"/>
                  </a:lnTo>
                  <a:lnTo>
                    <a:pt x="799147" y="5893663"/>
                  </a:lnTo>
                  <a:lnTo>
                    <a:pt x="751814" y="5903912"/>
                  </a:lnTo>
                  <a:lnTo>
                    <a:pt x="705358" y="5916282"/>
                  </a:lnTo>
                  <a:lnTo>
                    <a:pt x="659815" y="5930735"/>
                  </a:lnTo>
                  <a:lnTo>
                    <a:pt x="615251" y="5947194"/>
                  </a:lnTo>
                  <a:lnTo>
                    <a:pt x="571715" y="5965609"/>
                  </a:lnTo>
                  <a:lnTo>
                    <a:pt x="529285" y="5985929"/>
                  </a:lnTo>
                  <a:lnTo>
                    <a:pt x="487984" y="6008103"/>
                  </a:lnTo>
                  <a:lnTo>
                    <a:pt x="447903" y="6032055"/>
                  </a:lnTo>
                  <a:lnTo>
                    <a:pt x="409079" y="6057760"/>
                  </a:lnTo>
                  <a:lnTo>
                    <a:pt x="371576" y="6085129"/>
                  </a:lnTo>
                  <a:lnTo>
                    <a:pt x="335445" y="6114135"/>
                  </a:lnTo>
                  <a:lnTo>
                    <a:pt x="300761" y="6144717"/>
                  </a:lnTo>
                  <a:lnTo>
                    <a:pt x="267550" y="6176797"/>
                  </a:lnTo>
                  <a:lnTo>
                    <a:pt x="235902" y="6210338"/>
                  </a:lnTo>
                  <a:lnTo>
                    <a:pt x="205854" y="6245288"/>
                  </a:lnTo>
                  <a:lnTo>
                    <a:pt x="177469" y="6281585"/>
                  </a:lnTo>
                  <a:lnTo>
                    <a:pt x="150799" y="6319177"/>
                  </a:lnTo>
                  <a:lnTo>
                    <a:pt x="125920" y="6358001"/>
                  </a:lnTo>
                  <a:lnTo>
                    <a:pt x="102857" y="6398006"/>
                  </a:lnTo>
                  <a:lnTo>
                    <a:pt x="81699" y="6439128"/>
                  </a:lnTo>
                  <a:lnTo>
                    <a:pt x="62484" y="6481331"/>
                  </a:lnTo>
                  <a:lnTo>
                    <a:pt x="45275" y="6524549"/>
                  </a:lnTo>
                  <a:lnTo>
                    <a:pt x="30124" y="6568719"/>
                  </a:lnTo>
                  <a:lnTo>
                    <a:pt x="17094" y="6613792"/>
                  </a:lnTo>
                  <a:lnTo>
                    <a:pt x="6248" y="6659702"/>
                  </a:lnTo>
                  <a:lnTo>
                    <a:pt x="0" y="6699504"/>
                  </a:lnTo>
                  <a:lnTo>
                    <a:pt x="1991868" y="6699504"/>
                  </a:lnTo>
                  <a:close/>
                </a:path>
                <a:path w="3649979" h="6699884">
                  <a:moveTo>
                    <a:pt x="3649967" y="421386"/>
                  </a:moveTo>
                  <a:lnTo>
                    <a:pt x="2807195" y="0"/>
                  </a:lnTo>
                  <a:lnTo>
                    <a:pt x="1964423" y="421386"/>
                  </a:lnTo>
                  <a:lnTo>
                    <a:pt x="1964423" y="1517142"/>
                  </a:lnTo>
                  <a:lnTo>
                    <a:pt x="2807195" y="1938528"/>
                  </a:lnTo>
                  <a:lnTo>
                    <a:pt x="3649967" y="1517142"/>
                  </a:lnTo>
                  <a:lnTo>
                    <a:pt x="3649967" y="421386"/>
                  </a:lnTo>
                  <a:close/>
                </a:path>
              </a:pathLst>
            </a:custGeom>
            <a:solidFill>
              <a:srgbClr val="96BD48"/>
            </a:solidFill>
          </p:spPr>
          <p:txBody>
            <a:bodyPr wrap="square" lIns="0" tIns="0" rIns="0" bIns="0" rtlCol="0"/>
            <a:lstStyle/>
            <a:p>
              <a:endParaRPr/>
            </a:p>
          </p:txBody>
        </p:sp>
      </p:grpSp>
      <p:grpSp>
        <p:nvGrpSpPr>
          <p:cNvPr id="9" name="object 9"/>
          <p:cNvGrpSpPr/>
          <p:nvPr/>
        </p:nvGrpSpPr>
        <p:grpSpPr>
          <a:xfrm>
            <a:off x="9884664" y="5519928"/>
            <a:ext cx="2307590" cy="1338580"/>
            <a:chOff x="9884664" y="5519928"/>
            <a:chExt cx="2307590" cy="1338580"/>
          </a:xfrm>
        </p:grpSpPr>
        <p:sp>
          <p:nvSpPr>
            <p:cNvPr id="10" name="object 10"/>
            <p:cNvSpPr/>
            <p:nvPr/>
          </p:nvSpPr>
          <p:spPr>
            <a:xfrm>
              <a:off x="10852409" y="5519928"/>
              <a:ext cx="1339850" cy="1338580"/>
            </a:xfrm>
            <a:custGeom>
              <a:avLst/>
              <a:gdLst/>
              <a:ahLst/>
              <a:cxnLst/>
              <a:rect l="l" t="t" r="r" b="b"/>
              <a:pathLst>
                <a:path w="1339850" h="1338579">
                  <a:moveTo>
                    <a:pt x="1339595" y="0"/>
                  </a:moveTo>
                  <a:lnTo>
                    <a:pt x="61874" y="0"/>
                  </a:lnTo>
                  <a:lnTo>
                    <a:pt x="37788" y="4861"/>
                  </a:lnTo>
                  <a:lnTo>
                    <a:pt x="18121" y="18121"/>
                  </a:lnTo>
                  <a:lnTo>
                    <a:pt x="4861" y="37788"/>
                  </a:lnTo>
                  <a:lnTo>
                    <a:pt x="0" y="61874"/>
                  </a:lnTo>
                  <a:lnTo>
                    <a:pt x="0" y="1338072"/>
                  </a:lnTo>
                  <a:lnTo>
                    <a:pt x="123748" y="1338072"/>
                  </a:lnTo>
                  <a:lnTo>
                    <a:pt x="123748" y="123761"/>
                  </a:lnTo>
                  <a:lnTo>
                    <a:pt x="1339595" y="123761"/>
                  </a:lnTo>
                  <a:lnTo>
                    <a:pt x="1339595" y="0"/>
                  </a:lnTo>
                  <a:close/>
                </a:path>
              </a:pathLst>
            </a:custGeom>
            <a:solidFill>
              <a:srgbClr val="D48B2D"/>
            </a:solidFill>
          </p:spPr>
          <p:txBody>
            <a:bodyPr wrap="square" lIns="0" tIns="0" rIns="0" bIns="0" rtlCol="0"/>
            <a:lstStyle/>
            <a:p>
              <a:endParaRPr/>
            </a:p>
          </p:txBody>
        </p:sp>
        <p:sp>
          <p:nvSpPr>
            <p:cNvPr id="11" name="object 11"/>
            <p:cNvSpPr/>
            <p:nvPr/>
          </p:nvSpPr>
          <p:spPr>
            <a:xfrm>
              <a:off x="9884664" y="6658356"/>
              <a:ext cx="2307590" cy="200025"/>
            </a:xfrm>
            <a:custGeom>
              <a:avLst/>
              <a:gdLst/>
              <a:ahLst/>
              <a:cxnLst/>
              <a:rect l="l" t="t" r="r" b="b"/>
              <a:pathLst>
                <a:path w="2307590" h="200025">
                  <a:moveTo>
                    <a:pt x="2307335" y="0"/>
                  </a:moveTo>
                  <a:lnTo>
                    <a:pt x="0" y="0"/>
                  </a:lnTo>
                  <a:lnTo>
                    <a:pt x="0" y="199644"/>
                  </a:lnTo>
                  <a:lnTo>
                    <a:pt x="2307335" y="199644"/>
                  </a:lnTo>
                  <a:lnTo>
                    <a:pt x="2307335" y="0"/>
                  </a:lnTo>
                  <a:close/>
                </a:path>
              </a:pathLst>
            </a:custGeom>
            <a:solidFill>
              <a:srgbClr val="000000"/>
            </a:solidFill>
          </p:spPr>
          <p:txBody>
            <a:bodyPr wrap="square" lIns="0" tIns="0" rIns="0" bIns="0" rtlCol="0"/>
            <a:lstStyle/>
            <a:p>
              <a:endParaRPr/>
            </a:p>
          </p:txBody>
        </p:sp>
      </p:grpSp>
      <p:sp>
        <p:nvSpPr>
          <p:cNvPr id="12" name="object 12"/>
          <p:cNvSpPr txBox="1"/>
          <p:nvPr/>
        </p:nvSpPr>
        <p:spPr>
          <a:xfrm>
            <a:off x="9169979" y="700012"/>
            <a:ext cx="894715" cy="801370"/>
          </a:xfrm>
          <a:prstGeom prst="rect">
            <a:avLst/>
          </a:prstGeom>
        </p:spPr>
        <p:txBody>
          <a:bodyPr vert="horz" wrap="square" lIns="0" tIns="12700" rIns="0" bIns="0" rtlCol="0">
            <a:spAutoFit/>
          </a:bodyPr>
          <a:lstStyle/>
          <a:p>
            <a:pPr algn="ctr">
              <a:lnSpc>
                <a:spcPts val="2065"/>
              </a:lnSpc>
              <a:spcBef>
                <a:spcPts val="100"/>
              </a:spcBef>
            </a:pPr>
            <a:r>
              <a:rPr lang="en-US" dirty="0">
                <a:solidFill>
                  <a:srgbClr val="FFFFFF"/>
                </a:solidFill>
                <a:latin typeface="Calibri"/>
                <a:cs typeface="Calibri"/>
              </a:rPr>
              <a:t>21</a:t>
            </a:r>
            <a:endParaRPr sz="1800" dirty="0">
              <a:latin typeface="Calibri"/>
              <a:cs typeface="Calibri"/>
            </a:endParaRPr>
          </a:p>
          <a:p>
            <a:pPr marL="12065" marR="5080" algn="ctr">
              <a:lnSpc>
                <a:spcPts val="1980"/>
              </a:lnSpc>
              <a:spcBef>
                <a:spcPts val="120"/>
              </a:spcBef>
            </a:pPr>
            <a:r>
              <a:rPr sz="1800" spc="-20" dirty="0">
                <a:solidFill>
                  <a:srgbClr val="FFFFFF"/>
                </a:solidFill>
                <a:latin typeface="Calibri"/>
                <a:cs typeface="Calibri"/>
              </a:rPr>
              <a:t>c</a:t>
            </a:r>
            <a:r>
              <a:rPr sz="1800" spc="-5" dirty="0">
                <a:solidFill>
                  <a:srgbClr val="FFFFFF"/>
                </a:solidFill>
                <a:latin typeface="Calibri"/>
                <a:cs typeface="Calibri"/>
              </a:rPr>
              <a:t>ol</a:t>
            </a:r>
            <a:r>
              <a:rPr sz="1800" dirty="0">
                <a:solidFill>
                  <a:srgbClr val="FFFFFF"/>
                </a:solidFill>
                <a:latin typeface="Calibri"/>
                <a:cs typeface="Calibri"/>
              </a:rPr>
              <a:t>umns/  </a:t>
            </a:r>
            <a:r>
              <a:rPr sz="1800" spc="-15" dirty="0">
                <a:solidFill>
                  <a:srgbClr val="FFFFFF"/>
                </a:solidFill>
                <a:latin typeface="Calibri"/>
                <a:cs typeface="Calibri"/>
              </a:rPr>
              <a:t>features</a:t>
            </a:r>
            <a:endParaRPr sz="1800" dirty="0">
              <a:latin typeface="Calibri"/>
              <a:cs typeface="Calibri"/>
            </a:endParaRPr>
          </a:p>
        </p:txBody>
      </p:sp>
      <p:grpSp>
        <p:nvGrpSpPr>
          <p:cNvPr id="13" name="object 13"/>
          <p:cNvGrpSpPr/>
          <p:nvPr/>
        </p:nvGrpSpPr>
        <p:grpSpPr>
          <a:xfrm>
            <a:off x="6952486" y="158495"/>
            <a:ext cx="2600325" cy="3589654"/>
            <a:chOff x="6952486" y="158495"/>
            <a:chExt cx="2600325" cy="3589654"/>
          </a:xfrm>
        </p:grpSpPr>
        <p:sp>
          <p:nvSpPr>
            <p:cNvPr id="14" name="object 14"/>
            <p:cNvSpPr/>
            <p:nvPr/>
          </p:nvSpPr>
          <p:spPr>
            <a:xfrm>
              <a:off x="6952486" y="158495"/>
              <a:ext cx="1685925" cy="1938655"/>
            </a:xfrm>
            <a:custGeom>
              <a:avLst/>
              <a:gdLst/>
              <a:ahLst/>
              <a:cxnLst/>
              <a:rect l="l" t="t" r="r" b="b"/>
              <a:pathLst>
                <a:path w="1685925" h="1938655">
                  <a:moveTo>
                    <a:pt x="842772" y="0"/>
                  </a:moveTo>
                  <a:lnTo>
                    <a:pt x="0" y="421386"/>
                  </a:lnTo>
                  <a:lnTo>
                    <a:pt x="0" y="1517142"/>
                  </a:lnTo>
                  <a:lnTo>
                    <a:pt x="842772" y="1938527"/>
                  </a:lnTo>
                  <a:lnTo>
                    <a:pt x="1685544" y="1517142"/>
                  </a:lnTo>
                  <a:lnTo>
                    <a:pt x="1685544" y="421386"/>
                  </a:lnTo>
                  <a:lnTo>
                    <a:pt x="842772" y="0"/>
                  </a:lnTo>
                  <a:close/>
                </a:path>
              </a:pathLst>
            </a:custGeom>
            <a:solidFill>
              <a:srgbClr val="3C9CCC"/>
            </a:solidFill>
          </p:spPr>
          <p:txBody>
            <a:bodyPr wrap="square" lIns="0" tIns="0" rIns="0" bIns="0" rtlCol="0"/>
            <a:lstStyle/>
            <a:p>
              <a:endParaRPr/>
            </a:p>
          </p:txBody>
        </p:sp>
        <p:sp>
          <p:nvSpPr>
            <p:cNvPr id="15" name="object 15"/>
            <p:cNvSpPr/>
            <p:nvPr/>
          </p:nvSpPr>
          <p:spPr>
            <a:xfrm>
              <a:off x="7859267" y="1802891"/>
              <a:ext cx="1687195" cy="1938655"/>
            </a:xfrm>
            <a:custGeom>
              <a:avLst/>
              <a:gdLst/>
              <a:ahLst/>
              <a:cxnLst/>
              <a:rect l="l" t="t" r="r" b="b"/>
              <a:pathLst>
                <a:path w="1687195" h="1938654">
                  <a:moveTo>
                    <a:pt x="843533" y="0"/>
                  </a:moveTo>
                  <a:lnTo>
                    <a:pt x="0" y="421767"/>
                  </a:lnTo>
                  <a:lnTo>
                    <a:pt x="0" y="1516761"/>
                  </a:lnTo>
                  <a:lnTo>
                    <a:pt x="843533" y="1938527"/>
                  </a:lnTo>
                  <a:lnTo>
                    <a:pt x="1687067" y="1516761"/>
                  </a:lnTo>
                  <a:lnTo>
                    <a:pt x="1687067" y="421767"/>
                  </a:lnTo>
                  <a:lnTo>
                    <a:pt x="843533" y="0"/>
                  </a:lnTo>
                  <a:close/>
                </a:path>
              </a:pathLst>
            </a:custGeom>
            <a:solidFill>
              <a:srgbClr val="7B5FC5"/>
            </a:solidFill>
          </p:spPr>
          <p:txBody>
            <a:bodyPr wrap="square" lIns="0" tIns="0" rIns="0" bIns="0" rtlCol="0"/>
            <a:lstStyle/>
            <a:p>
              <a:endParaRPr/>
            </a:p>
          </p:txBody>
        </p:sp>
        <p:sp>
          <p:nvSpPr>
            <p:cNvPr id="16" name="object 16"/>
            <p:cNvSpPr/>
            <p:nvPr/>
          </p:nvSpPr>
          <p:spPr>
            <a:xfrm>
              <a:off x="7859267" y="1802891"/>
              <a:ext cx="1687195" cy="1938655"/>
            </a:xfrm>
            <a:custGeom>
              <a:avLst/>
              <a:gdLst/>
              <a:ahLst/>
              <a:cxnLst/>
              <a:rect l="l" t="t" r="r" b="b"/>
              <a:pathLst>
                <a:path w="1687195" h="1938654">
                  <a:moveTo>
                    <a:pt x="843533" y="0"/>
                  </a:moveTo>
                  <a:lnTo>
                    <a:pt x="1687067" y="421767"/>
                  </a:lnTo>
                  <a:lnTo>
                    <a:pt x="1687067" y="1516761"/>
                  </a:lnTo>
                  <a:lnTo>
                    <a:pt x="843533" y="1938527"/>
                  </a:lnTo>
                  <a:lnTo>
                    <a:pt x="0" y="1516761"/>
                  </a:lnTo>
                  <a:lnTo>
                    <a:pt x="0" y="421767"/>
                  </a:lnTo>
                  <a:lnTo>
                    <a:pt x="843533" y="0"/>
                  </a:lnTo>
                  <a:close/>
                </a:path>
              </a:pathLst>
            </a:custGeom>
            <a:ln w="12700">
              <a:solidFill>
                <a:srgbClr val="FFFFFF"/>
              </a:solidFill>
            </a:ln>
          </p:spPr>
          <p:txBody>
            <a:bodyPr wrap="square" lIns="0" tIns="0" rIns="0" bIns="0" rtlCol="0"/>
            <a:lstStyle/>
            <a:p>
              <a:endParaRPr/>
            </a:p>
          </p:txBody>
        </p:sp>
      </p:grpSp>
      <p:sp>
        <p:nvSpPr>
          <p:cNvPr id="17" name="object 17"/>
          <p:cNvSpPr txBox="1"/>
          <p:nvPr/>
        </p:nvSpPr>
        <p:spPr>
          <a:xfrm>
            <a:off x="8344232" y="2348651"/>
            <a:ext cx="716915" cy="720725"/>
          </a:xfrm>
          <a:prstGeom prst="rect">
            <a:avLst/>
          </a:prstGeom>
        </p:spPr>
        <p:txBody>
          <a:bodyPr vert="horz" wrap="square" lIns="0" tIns="85725" rIns="0" bIns="0" rtlCol="0">
            <a:spAutoFit/>
          </a:bodyPr>
          <a:lstStyle/>
          <a:p>
            <a:pPr marL="68580">
              <a:lnSpc>
                <a:spcPct val="100000"/>
              </a:lnSpc>
              <a:spcBef>
                <a:spcPts val="675"/>
              </a:spcBef>
            </a:pPr>
            <a:r>
              <a:rPr lang="en-US" dirty="0">
                <a:solidFill>
                  <a:srgbClr val="FFFFFF"/>
                </a:solidFill>
                <a:latin typeface="Calibri"/>
                <a:cs typeface="Calibri"/>
              </a:rPr>
              <a:t>21597</a:t>
            </a:r>
            <a:endParaRPr sz="1800" dirty="0">
              <a:latin typeface="Calibri"/>
              <a:cs typeface="Calibri"/>
            </a:endParaRPr>
          </a:p>
          <a:p>
            <a:pPr marL="12700">
              <a:lnSpc>
                <a:spcPct val="100000"/>
              </a:lnSpc>
              <a:spcBef>
                <a:spcPts val="575"/>
              </a:spcBef>
            </a:pPr>
            <a:r>
              <a:rPr sz="1800" spc="-30" dirty="0">
                <a:solidFill>
                  <a:srgbClr val="FFFFFF"/>
                </a:solidFill>
                <a:latin typeface="Calibri"/>
                <a:cs typeface="Calibri"/>
              </a:rPr>
              <a:t>r</a:t>
            </a:r>
            <a:r>
              <a:rPr sz="1800" dirty="0">
                <a:solidFill>
                  <a:srgbClr val="FFFFFF"/>
                </a:solidFill>
                <a:latin typeface="Calibri"/>
                <a:cs typeface="Calibri"/>
              </a:rPr>
              <a:t>e</a:t>
            </a:r>
            <a:r>
              <a:rPr sz="1800" spc="-20" dirty="0">
                <a:solidFill>
                  <a:srgbClr val="FFFFFF"/>
                </a:solidFill>
                <a:latin typeface="Calibri"/>
                <a:cs typeface="Calibri"/>
              </a:rPr>
              <a:t>c</a:t>
            </a:r>
            <a:r>
              <a:rPr sz="1800" spc="-5" dirty="0">
                <a:solidFill>
                  <a:srgbClr val="FFFFFF"/>
                </a:solidFill>
                <a:latin typeface="Calibri"/>
                <a:cs typeface="Calibri"/>
              </a:rPr>
              <a:t>o</a:t>
            </a:r>
            <a:r>
              <a:rPr sz="1800" spc="-30" dirty="0">
                <a:solidFill>
                  <a:srgbClr val="FFFFFF"/>
                </a:solidFill>
                <a:latin typeface="Calibri"/>
                <a:cs typeface="Calibri"/>
              </a:rPr>
              <a:t>r</a:t>
            </a:r>
            <a:r>
              <a:rPr sz="1800" dirty="0">
                <a:solidFill>
                  <a:srgbClr val="FFFFFF"/>
                </a:solidFill>
                <a:latin typeface="Calibri"/>
                <a:cs typeface="Calibri"/>
              </a:rPr>
              <a:t>ds</a:t>
            </a:r>
            <a:endParaRPr sz="1800" dirty="0">
              <a:latin typeface="Calibri"/>
              <a:cs typeface="Calibri"/>
            </a:endParaRPr>
          </a:p>
        </p:txBody>
      </p:sp>
      <p:sp>
        <p:nvSpPr>
          <p:cNvPr id="18" name="object 18"/>
          <p:cNvSpPr txBox="1"/>
          <p:nvPr/>
        </p:nvSpPr>
        <p:spPr>
          <a:xfrm>
            <a:off x="6064633" y="2329677"/>
            <a:ext cx="1635760" cy="720725"/>
          </a:xfrm>
          <a:prstGeom prst="rect">
            <a:avLst/>
          </a:prstGeom>
        </p:spPr>
        <p:txBody>
          <a:bodyPr vert="horz" wrap="square" lIns="0" tIns="12700" rIns="0" bIns="0" rtlCol="0">
            <a:spAutoFit/>
          </a:bodyPr>
          <a:lstStyle/>
          <a:p>
            <a:pPr marL="12700" marR="5080">
              <a:lnSpc>
                <a:spcPct val="126699"/>
              </a:lnSpc>
              <a:spcBef>
                <a:spcPts val="100"/>
              </a:spcBef>
            </a:pPr>
            <a:r>
              <a:rPr sz="1800" b="1" spc="-10" dirty="0">
                <a:latin typeface="Calibri"/>
                <a:cs typeface="Calibri"/>
              </a:rPr>
              <a:t>Data</a:t>
            </a:r>
            <a:r>
              <a:rPr sz="1800" b="1" spc="-50" dirty="0">
                <a:latin typeface="Calibri"/>
                <a:cs typeface="Calibri"/>
              </a:rPr>
              <a:t> </a:t>
            </a:r>
            <a:r>
              <a:rPr sz="1800" b="1" spc="-5" dirty="0">
                <a:latin typeface="Calibri"/>
                <a:cs typeface="Calibri"/>
              </a:rPr>
              <a:t>time</a:t>
            </a:r>
            <a:r>
              <a:rPr sz="1800" b="1" spc="-40" dirty="0">
                <a:latin typeface="Calibri"/>
                <a:cs typeface="Calibri"/>
              </a:rPr>
              <a:t> </a:t>
            </a:r>
            <a:r>
              <a:rPr sz="1800" b="1" spc="-10" dirty="0">
                <a:latin typeface="Calibri"/>
                <a:cs typeface="Calibri"/>
              </a:rPr>
              <a:t>frame: </a:t>
            </a:r>
            <a:r>
              <a:rPr sz="1800" b="1" spc="-390" dirty="0">
                <a:latin typeface="Calibri"/>
                <a:cs typeface="Calibri"/>
              </a:rPr>
              <a:t> </a:t>
            </a:r>
            <a:r>
              <a:rPr sz="1800" b="1" dirty="0">
                <a:latin typeface="Calibri"/>
                <a:cs typeface="Calibri"/>
              </a:rPr>
              <a:t>1900</a:t>
            </a:r>
            <a:r>
              <a:rPr sz="1800" b="1" spc="-15" dirty="0">
                <a:latin typeface="Calibri"/>
                <a:cs typeface="Calibri"/>
              </a:rPr>
              <a:t> </a:t>
            </a:r>
            <a:r>
              <a:rPr sz="1800" b="1" dirty="0">
                <a:latin typeface="Calibri"/>
                <a:cs typeface="Calibri"/>
              </a:rPr>
              <a:t>-</a:t>
            </a:r>
            <a:r>
              <a:rPr sz="1800" b="1" spc="-10" dirty="0">
                <a:latin typeface="Calibri"/>
                <a:cs typeface="Calibri"/>
              </a:rPr>
              <a:t> </a:t>
            </a:r>
            <a:r>
              <a:rPr sz="1800" b="1" dirty="0">
                <a:latin typeface="Calibri"/>
                <a:cs typeface="Calibri"/>
              </a:rPr>
              <a:t>2015</a:t>
            </a:r>
            <a:endParaRPr sz="1800">
              <a:latin typeface="Calibri"/>
              <a:cs typeface="Calibri"/>
            </a:endParaRPr>
          </a:p>
        </p:txBody>
      </p:sp>
      <p:grpSp>
        <p:nvGrpSpPr>
          <p:cNvPr id="19" name="object 19"/>
          <p:cNvGrpSpPr/>
          <p:nvPr/>
        </p:nvGrpSpPr>
        <p:grpSpPr>
          <a:xfrm>
            <a:off x="8767316" y="1796542"/>
            <a:ext cx="2605405" cy="3597275"/>
            <a:chOff x="8767316" y="1796542"/>
            <a:chExt cx="2605405" cy="3597275"/>
          </a:xfrm>
        </p:grpSpPr>
        <p:sp>
          <p:nvSpPr>
            <p:cNvPr id="20" name="object 20"/>
            <p:cNvSpPr/>
            <p:nvPr/>
          </p:nvSpPr>
          <p:spPr>
            <a:xfrm>
              <a:off x="9680446" y="1802892"/>
              <a:ext cx="1685925" cy="1938655"/>
            </a:xfrm>
            <a:custGeom>
              <a:avLst/>
              <a:gdLst/>
              <a:ahLst/>
              <a:cxnLst/>
              <a:rect l="l" t="t" r="r" b="b"/>
              <a:pathLst>
                <a:path w="1685925" h="1938654">
                  <a:moveTo>
                    <a:pt x="842772" y="0"/>
                  </a:moveTo>
                  <a:lnTo>
                    <a:pt x="0" y="421386"/>
                  </a:lnTo>
                  <a:lnTo>
                    <a:pt x="0" y="1517142"/>
                  </a:lnTo>
                  <a:lnTo>
                    <a:pt x="842772" y="1938527"/>
                  </a:lnTo>
                  <a:lnTo>
                    <a:pt x="1685544" y="1517142"/>
                  </a:lnTo>
                  <a:lnTo>
                    <a:pt x="1685544" y="421386"/>
                  </a:lnTo>
                  <a:lnTo>
                    <a:pt x="842772" y="0"/>
                  </a:lnTo>
                  <a:close/>
                </a:path>
              </a:pathLst>
            </a:custGeom>
            <a:solidFill>
              <a:srgbClr val="C8482C"/>
            </a:solidFill>
          </p:spPr>
          <p:txBody>
            <a:bodyPr wrap="square" lIns="0" tIns="0" rIns="0" bIns="0" rtlCol="0"/>
            <a:lstStyle/>
            <a:p>
              <a:endParaRPr/>
            </a:p>
          </p:txBody>
        </p:sp>
        <p:sp>
          <p:nvSpPr>
            <p:cNvPr id="21" name="object 21"/>
            <p:cNvSpPr/>
            <p:nvPr/>
          </p:nvSpPr>
          <p:spPr>
            <a:xfrm>
              <a:off x="9680446" y="1802892"/>
              <a:ext cx="1685925" cy="1938655"/>
            </a:xfrm>
            <a:custGeom>
              <a:avLst/>
              <a:gdLst/>
              <a:ahLst/>
              <a:cxnLst/>
              <a:rect l="l" t="t" r="r" b="b"/>
              <a:pathLst>
                <a:path w="1685925" h="1938654">
                  <a:moveTo>
                    <a:pt x="842772" y="0"/>
                  </a:moveTo>
                  <a:lnTo>
                    <a:pt x="1685544" y="421386"/>
                  </a:lnTo>
                  <a:lnTo>
                    <a:pt x="1685544" y="1517142"/>
                  </a:lnTo>
                  <a:lnTo>
                    <a:pt x="842772" y="1938527"/>
                  </a:lnTo>
                  <a:lnTo>
                    <a:pt x="0" y="1517142"/>
                  </a:lnTo>
                  <a:lnTo>
                    <a:pt x="0" y="421386"/>
                  </a:lnTo>
                  <a:lnTo>
                    <a:pt x="842772" y="0"/>
                  </a:lnTo>
                  <a:close/>
                </a:path>
              </a:pathLst>
            </a:custGeom>
            <a:ln w="12700">
              <a:solidFill>
                <a:srgbClr val="FFFFFF"/>
              </a:solidFill>
            </a:ln>
          </p:spPr>
          <p:txBody>
            <a:bodyPr wrap="square" lIns="0" tIns="0" rIns="0" bIns="0" rtlCol="0"/>
            <a:lstStyle/>
            <a:p>
              <a:endParaRPr/>
            </a:p>
          </p:txBody>
        </p:sp>
        <p:sp>
          <p:nvSpPr>
            <p:cNvPr id="22" name="object 22"/>
            <p:cNvSpPr/>
            <p:nvPr/>
          </p:nvSpPr>
          <p:spPr>
            <a:xfrm>
              <a:off x="8773666" y="3448812"/>
              <a:ext cx="1685925" cy="1938655"/>
            </a:xfrm>
            <a:custGeom>
              <a:avLst/>
              <a:gdLst/>
              <a:ahLst/>
              <a:cxnLst/>
              <a:rect l="l" t="t" r="r" b="b"/>
              <a:pathLst>
                <a:path w="1685925" h="1938654">
                  <a:moveTo>
                    <a:pt x="842772" y="0"/>
                  </a:moveTo>
                  <a:lnTo>
                    <a:pt x="0" y="421386"/>
                  </a:lnTo>
                  <a:lnTo>
                    <a:pt x="0" y="1517142"/>
                  </a:lnTo>
                  <a:lnTo>
                    <a:pt x="842772" y="1938527"/>
                  </a:lnTo>
                  <a:lnTo>
                    <a:pt x="1685544" y="1517142"/>
                  </a:lnTo>
                  <a:lnTo>
                    <a:pt x="1685544" y="421386"/>
                  </a:lnTo>
                  <a:lnTo>
                    <a:pt x="842772" y="0"/>
                  </a:lnTo>
                  <a:close/>
                </a:path>
              </a:pathLst>
            </a:custGeom>
            <a:solidFill>
              <a:srgbClr val="D48B2D"/>
            </a:solidFill>
          </p:spPr>
          <p:txBody>
            <a:bodyPr wrap="square" lIns="0" tIns="0" rIns="0" bIns="0" rtlCol="0"/>
            <a:lstStyle/>
            <a:p>
              <a:endParaRPr/>
            </a:p>
          </p:txBody>
        </p:sp>
        <p:sp>
          <p:nvSpPr>
            <p:cNvPr id="23" name="object 23"/>
            <p:cNvSpPr/>
            <p:nvPr/>
          </p:nvSpPr>
          <p:spPr>
            <a:xfrm>
              <a:off x="8773666" y="3448812"/>
              <a:ext cx="1685925" cy="1938655"/>
            </a:xfrm>
            <a:custGeom>
              <a:avLst/>
              <a:gdLst/>
              <a:ahLst/>
              <a:cxnLst/>
              <a:rect l="l" t="t" r="r" b="b"/>
              <a:pathLst>
                <a:path w="1685925" h="1938654">
                  <a:moveTo>
                    <a:pt x="842772" y="0"/>
                  </a:moveTo>
                  <a:lnTo>
                    <a:pt x="1685544" y="421386"/>
                  </a:lnTo>
                  <a:lnTo>
                    <a:pt x="1685544" y="1517142"/>
                  </a:lnTo>
                  <a:lnTo>
                    <a:pt x="842772" y="1938527"/>
                  </a:lnTo>
                  <a:lnTo>
                    <a:pt x="0" y="1517142"/>
                  </a:lnTo>
                  <a:lnTo>
                    <a:pt x="0" y="421386"/>
                  </a:lnTo>
                  <a:lnTo>
                    <a:pt x="842772" y="0"/>
                  </a:lnTo>
                  <a:close/>
                </a:path>
              </a:pathLst>
            </a:custGeom>
            <a:ln w="12700">
              <a:solidFill>
                <a:srgbClr val="FFFFFF"/>
              </a:solidFill>
            </a:ln>
          </p:spPr>
          <p:txBody>
            <a:bodyPr wrap="square" lIns="0" tIns="0" rIns="0" bIns="0" rtlCol="0"/>
            <a:lstStyle/>
            <a:p>
              <a:endParaRPr/>
            </a:p>
          </p:txBody>
        </p:sp>
      </p:grpSp>
      <p:sp>
        <p:nvSpPr>
          <p:cNvPr id="24" name="object 24"/>
          <p:cNvSpPr txBox="1"/>
          <p:nvPr/>
        </p:nvSpPr>
        <p:spPr>
          <a:xfrm>
            <a:off x="9314650" y="4115654"/>
            <a:ext cx="604520" cy="549910"/>
          </a:xfrm>
          <a:prstGeom prst="rect">
            <a:avLst/>
          </a:prstGeom>
        </p:spPr>
        <p:txBody>
          <a:bodyPr vert="horz" wrap="square" lIns="0" tIns="41275" rIns="0" bIns="0" rtlCol="0">
            <a:spAutoFit/>
          </a:bodyPr>
          <a:lstStyle/>
          <a:p>
            <a:pPr marL="48895" marR="5080" indent="-36830">
              <a:lnSpc>
                <a:spcPts val="1970"/>
              </a:lnSpc>
              <a:spcBef>
                <a:spcPts val="325"/>
              </a:spcBef>
            </a:pPr>
            <a:r>
              <a:rPr sz="1800" dirty="0">
                <a:solidFill>
                  <a:srgbClr val="FFFFFF"/>
                </a:solidFill>
                <a:latin typeface="Calibri"/>
                <a:cs typeface="Calibri"/>
              </a:rPr>
              <a:t>3</a:t>
            </a:r>
            <a:r>
              <a:rPr sz="1800" spc="-80" dirty="0">
                <a:solidFill>
                  <a:srgbClr val="FFFFFF"/>
                </a:solidFill>
                <a:latin typeface="Calibri"/>
                <a:cs typeface="Calibri"/>
              </a:rPr>
              <a:t> </a:t>
            </a:r>
            <a:r>
              <a:rPr sz="1800" spc="-15" dirty="0">
                <a:solidFill>
                  <a:srgbClr val="FFFFFF"/>
                </a:solidFill>
                <a:latin typeface="Calibri"/>
                <a:cs typeface="Calibri"/>
              </a:rPr>
              <a:t>data </a:t>
            </a:r>
            <a:r>
              <a:rPr sz="1800" spc="-395" dirty="0">
                <a:solidFill>
                  <a:srgbClr val="FFFFFF"/>
                </a:solidFill>
                <a:latin typeface="Calibri"/>
                <a:cs typeface="Calibri"/>
              </a:rPr>
              <a:t> </a:t>
            </a:r>
            <a:r>
              <a:rPr sz="1800" spc="-5" dirty="0">
                <a:solidFill>
                  <a:srgbClr val="FFFFFF"/>
                </a:solidFill>
                <a:latin typeface="Calibri"/>
                <a:cs typeface="Calibri"/>
              </a:rPr>
              <a:t>types</a:t>
            </a:r>
            <a:endParaRPr sz="1800" dirty="0">
              <a:latin typeface="Calibri"/>
              <a:cs typeface="Calibri"/>
            </a:endParaRPr>
          </a:p>
        </p:txBody>
      </p:sp>
      <p:grpSp>
        <p:nvGrpSpPr>
          <p:cNvPr id="25" name="object 25"/>
          <p:cNvGrpSpPr/>
          <p:nvPr/>
        </p:nvGrpSpPr>
        <p:grpSpPr>
          <a:xfrm>
            <a:off x="6946135" y="3442461"/>
            <a:ext cx="1698625" cy="1951355"/>
            <a:chOff x="6946135" y="3442461"/>
            <a:chExt cx="1698625" cy="1951355"/>
          </a:xfrm>
        </p:grpSpPr>
        <p:sp>
          <p:nvSpPr>
            <p:cNvPr id="26" name="object 26"/>
            <p:cNvSpPr/>
            <p:nvPr/>
          </p:nvSpPr>
          <p:spPr>
            <a:xfrm>
              <a:off x="6952486" y="3448811"/>
              <a:ext cx="1685925" cy="1938655"/>
            </a:xfrm>
            <a:custGeom>
              <a:avLst/>
              <a:gdLst/>
              <a:ahLst/>
              <a:cxnLst/>
              <a:rect l="l" t="t" r="r" b="b"/>
              <a:pathLst>
                <a:path w="1685925" h="1938654">
                  <a:moveTo>
                    <a:pt x="842772" y="0"/>
                  </a:moveTo>
                  <a:lnTo>
                    <a:pt x="0" y="421386"/>
                  </a:lnTo>
                  <a:lnTo>
                    <a:pt x="0" y="1517142"/>
                  </a:lnTo>
                  <a:lnTo>
                    <a:pt x="842772" y="1938527"/>
                  </a:lnTo>
                  <a:lnTo>
                    <a:pt x="1685544" y="1517142"/>
                  </a:lnTo>
                  <a:lnTo>
                    <a:pt x="1685544" y="421386"/>
                  </a:lnTo>
                  <a:lnTo>
                    <a:pt x="842772" y="0"/>
                  </a:lnTo>
                  <a:close/>
                </a:path>
              </a:pathLst>
            </a:custGeom>
            <a:solidFill>
              <a:srgbClr val="96BD48"/>
            </a:solidFill>
          </p:spPr>
          <p:txBody>
            <a:bodyPr wrap="square" lIns="0" tIns="0" rIns="0" bIns="0" rtlCol="0"/>
            <a:lstStyle/>
            <a:p>
              <a:endParaRPr/>
            </a:p>
          </p:txBody>
        </p:sp>
        <p:sp>
          <p:nvSpPr>
            <p:cNvPr id="27" name="object 27"/>
            <p:cNvSpPr/>
            <p:nvPr/>
          </p:nvSpPr>
          <p:spPr>
            <a:xfrm>
              <a:off x="6952485" y="3448811"/>
              <a:ext cx="1685925" cy="1938655"/>
            </a:xfrm>
            <a:custGeom>
              <a:avLst/>
              <a:gdLst/>
              <a:ahLst/>
              <a:cxnLst/>
              <a:rect l="l" t="t" r="r" b="b"/>
              <a:pathLst>
                <a:path w="1685925" h="1938654">
                  <a:moveTo>
                    <a:pt x="842772" y="0"/>
                  </a:moveTo>
                  <a:lnTo>
                    <a:pt x="1685544" y="421386"/>
                  </a:lnTo>
                  <a:lnTo>
                    <a:pt x="1685544" y="1517142"/>
                  </a:lnTo>
                  <a:lnTo>
                    <a:pt x="842772" y="1938527"/>
                  </a:lnTo>
                  <a:lnTo>
                    <a:pt x="0" y="1517142"/>
                  </a:lnTo>
                  <a:lnTo>
                    <a:pt x="0" y="421386"/>
                  </a:lnTo>
                  <a:lnTo>
                    <a:pt x="842772" y="0"/>
                  </a:lnTo>
                  <a:close/>
                </a:path>
              </a:pathLst>
            </a:custGeom>
            <a:ln w="12700">
              <a:solidFill>
                <a:srgbClr val="FFFFFF"/>
              </a:solidFill>
            </a:ln>
          </p:spPr>
          <p:txBody>
            <a:bodyPr wrap="square" lIns="0" tIns="0" rIns="0" bIns="0" rtlCol="0"/>
            <a:lstStyle/>
            <a:p>
              <a:endParaRPr/>
            </a:p>
          </p:txBody>
        </p:sp>
      </p:grpSp>
      <p:sp>
        <p:nvSpPr>
          <p:cNvPr id="28" name="object 28"/>
          <p:cNvSpPr txBox="1"/>
          <p:nvPr/>
        </p:nvSpPr>
        <p:spPr>
          <a:xfrm>
            <a:off x="10009521" y="2328755"/>
            <a:ext cx="1030605" cy="848360"/>
          </a:xfrm>
          <a:prstGeom prst="rect">
            <a:avLst/>
          </a:prstGeom>
        </p:spPr>
        <p:txBody>
          <a:bodyPr vert="horz" wrap="square" lIns="0" tIns="12700" rIns="0" bIns="0" rtlCol="0">
            <a:spAutoFit/>
          </a:bodyPr>
          <a:lstStyle/>
          <a:p>
            <a:pPr algn="ctr">
              <a:lnSpc>
                <a:spcPct val="100000"/>
              </a:lnSpc>
              <a:spcBef>
                <a:spcPts val="100"/>
              </a:spcBef>
            </a:pPr>
            <a:r>
              <a:rPr sz="1800" dirty="0">
                <a:solidFill>
                  <a:srgbClr val="FFFFFF"/>
                </a:solidFill>
                <a:latin typeface="Calibri"/>
                <a:cs typeface="Calibri"/>
              </a:rPr>
              <a:t>3</a:t>
            </a:r>
            <a:endParaRPr sz="1800" dirty="0">
              <a:latin typeface="Calibri"/>
              <a:cs typeface="Calibri"/>
            </a:endParaRPr>
          </a:p>
          <a:p>
            <a:pPr marL="12700" marR="5080" algn="ctr">
              <a:lnSpc>
                <a:spcPct val="100000"/>
              </a:lnSpc>
            </a:pPr>
            <a:r>
              <a:rPr sz="1800" spc="-20" dirty="0">
                <a:solidFill>
                  <a:srgbClr val="FFFFFF"/>
                </a:solidFill>
                <a:latin typeface="Calibri"/>
                <a:cs typeface="Calibri"/>
              </a:rPr>
              <a:t>c</a:t>
            </a:r>
            <a:r>
              <a:rPr sz="1800" spc="-15" dirty="0">
                <a:solidFill>
                  <a:srgbClr val="FFFFFF"/>
                </a:solidFill>
                <a:latin typeface="Calibri"/>
                <a:cs typeface="Calibri"/>
              </a:rPr>
              <a:t>a</a:t>
            </a:r>
            <a:r>
              <a:rPr sz="1800" spc="-30" dirty="0">
                <a:solidFill>
                  <a:srgbClr val="FFFFFF"/>
                </a:solidFill>
                <a:latin typeface="Calibri"/>
                <a:cs typeface="Calibri"/>
              </a:rPr>
              <a:t>t</a:t>
            </a:r>
            <a:r>
              <a:rPr sz="1800" dirty="0">
                <a:solidFill>
                  <a:srgbClr val="FFFFFF"/>
                </a:solidFill>
                <a:latin typeface="Calibri"/>
                <a:cs typeface="Calibri"/>
              </a:rPr>
              <a:t>e</a:t>
            </a:r>
            <a:r>
              <a:rPr sz="1800" spc="-10" dirty="0">
                <a:solidFill>
                  <a:srgbClr val="FFFFFF"/>
                </a:solidFill>
                <a:latin typeface="Calibri"/>
                <a:cs typeface="Calibri"/>
              </a:rPr>
              <a:t>g</a:t>
            </a:r>
            <a:r>
              <a:rPr sz="1800" spc="-5" dirty="0">
                <a:solidFill>
                  <a:srgbClr val="FFFFFF"/>
                </a:solidFill>
                <a:latin typeface="Calibri"/>
                <a:cs typeface="Calibri"/>
              </a:rPr>
              <a:t>ori</a:t>
            </a:r>
            <a:r>
              <a:rPr sz="1800" spc="-20" dirty="0">
                <a:solidFill>
                  <a:srgbClr val="FFFFFF"/>
                </a:solidFill>
                <a:latin typeface="Calibri"/>
                <a:cs typeface="Calibri"/>
              </a:rPr>
              <a:t>c</a:t>
            </a:r>
            <a:r>
              <a:rPr sz="1800" dirty="0">
                <a:solidFill>
                  <a:srgbClr val="FFFFFF"/>
                </a:solidFill>
                <a:latin typeface="Calibri"/>
                <a:cs typeface="Calibri"/>
              </a:rPr>
              <a:t>al  </a:t>
            </a:r>
            <a:r>
              <a:rPr sz="1800" spc="-15" dirty="0">
                <a:solidFill>
                  <a:srgbClr val="FFFFFF"/>
                </a:solidFill>
                <a:latin typeface="Calibri"/>
                <a:cs typeface="Calibri"/>
              </a:rPr>
              <a:t>features</a:t>
            </a:r>
            <a:endParaRPr sz="1800" dirty="0">
              <a:latin typeface="Calibri"/>
              <a:cs typeface="Calibri"/>
            </a:endParaRPr>
          </a:p>
        </p:txBody>
      </p:sp>
      <p:sp>
        <p:nvSpPr>
          <p:cNvPr id="29" name="object 29"/>
          <p:cNvSpPr txBox="1"/>
          <p:nvPr/>
        </p:nvSpPr>
        <p:spPr>
          <a:xfrm>
            <a:off x="9983509" y="6708490"/>
            <a:ext cx="2130425" cy="114300"/>
          </a:xfrm>
          <a:prstGeom prst="rect">
            <a:avLst/>
          </a:prstGeom>
        </p:spPr>
        <p:txBody>
          <a:bodyPr vert="horz" wrap="square" lIns="0" tIns="0" rIns="0" bIns="0" rtlCol="0">
            <a:spAutoFit/>
          </a:bodyPr>
          <a:lstStyle/>
          <a:p>
            <a:pPr marL="12700">
              <a:lnSpc>
                <a:spcPts val="760"/>
              </a:lnSpc>
            </a:pPr>
            <a:r>
              <a:rPr sz="700" u="sng" spc="-10" dirty="0">
                <a:solidFill>
                  <a:srgbClr val="FFFFFF"/>
                </a:solidFill>
                <a:uFill>
                  <a:solidFill>
                    <a:srgbClr val="FFFFFF"/>
                  </a:solidFill>
                </a:uFill>
                <a:latin typeface="Calibri"/>
                <a:cs typeface="Calibri"/>
                <a:hlinkClick r:id="rId2"/>
              </a:rPr>
              <a:t>This</a:t>
            </a:r>
            <a:r>
              <a:rPr sz="700" u="sng" spc="10" dirty="0">
                <a:solidFill>
                  <a:srgbClr val="FFFFFF"/>
                </a:solidFill>
                <a:uFill>
                  <a:solidFill>
                    <a:srgbClr val="FFFFFF"/>
                  </a:solidFill>
                </a:uFill>
                <a:latin typeface="Calibri"/>
                <a:cs typeface="Calibri"/>
                <a:hlinkClick r:id="rId2"/>
              </a:rPr>
              <a:t> </a:t>
            </a:r>
            <a:r>
              <a:rPr sz="700" u="sng" spc="-10" dirty="0">
                <a:solidFill>
                  <a:srgbClr val="FFFFFF"/>
                </a:solidFill>
                <a:uFill>
                  <a:solidFill>
                    <a:srgbClr val="FFFFFF"/>
                  </a:solidFill>
                </a:uFill>
                <a:latin typeface="Calibri"/>
                <a:cs typeface="Calibri"/>
                <a:hlinkClick r:id="rId2"/>
              </a:rPr>
              <a:t>Photo</a:t>
            </a:r>
            <a:r>
              <a:rPr sz="700" spc="35" dirty="0">
                <a:solidFill>
                  <a:srgbClr val="FFFFFF"/>
                </a:solidFill>
                <a:latin typeface="Calibri"/>
                <a:cs typeface="Calibri"/>
                <a:hlinkClick r:id="rId2"/>
              </a:rPr>
              <a:t> </a:t>
            </a:r>
            <a:r>
              <a:rPr sz="700" spc="-10" dirty="0">
                <a:solidFill>
                  <a:srgbClr val="FFFFFF"/>
                </a:solidFill>
                <a:latin typeface="Calibri"/>
                <a:cs typeface="Calibri"/>
              </a:rPr>
              <a:t>by</a:t>
            </a:r>
            <a:r>
              <a:rPr sz="700" spc="-5" dirty="0">
                <a:solidFill>
                  <a:srgbClr val="FFFFFF"/>
                </a:solidFill>
                <a:latin typeface="Calibri"/>
                <a:cs typeface="Calibri"/>
              </a:rPr>
              <a:t> </a:t>
            </a:r>
            <a:r>
              <a:rPr sz="700" spc="-10" dirty="0">
                <a:solidFill>
                  <a:srgbClr val="FFFFFF"/>
                </a:solidFill>
                <a:latin typeface="Calibri"/>
                <a:cs typeface="Calibri"/>
              </a:rPr>
              <a:t>Unknown</a:t>
            </a:r>
            <a:r>
              <a:rPr sz="700" spc="25" dirty="0">
                <a:solidFill>
                  <a:srgbClr val="FFFFFF"/>
                </a:solidFill>
                <a:latin typeface="Calibri"/>
                <a:cs typeface="Calibri"/>
              </a:rPr>
              <a:t> </a:t>
            </a:r>
            <a:r>
              <a:rPr sz="700" spc="-10" dirty="0">
                <a:solidFill>
                  <a:srgbClr val="FFFFFF"/>
                </a:solidFill>
                <a:latin typeface="Calibri"/>
                <a:cs typeface="Calibri"/>
              </a:rPr>
              <a:t>Author</a:t>
            </a:r>
            <a:r>
              <a:rPr sz="700" spc="20" dirty="0">
                <a:solidFill>
                  <a:srgbClr val="FFFFFF"/>
                </a:solidFill>
                <a:latin typeface="Calibri"/>
                <a:cs typeface="Calibri"/>
              </a:rPr>
              <a:t> </a:t>
            </a:r>
            <a:r>
              <a:rPr sz="700" spc="-5" dirty="0">
                <a:solidFill>
                  <a:srgbClr val="FFFFFF"/>
                </a:solidFill>
                <a:latin typeface="Calibri"/>
                <a:cs typeface="Calibri"/>
              </a:rPr>
              <a:t>is</a:t>
            </a:r>
            <a:r>
              <a:rPr sz="700" spc="10" dirty="0">
                <a:solidFill>
                  <a:srgbClr val="FFFFFF"/>
                </a:solidFill>
                <a:latin typeface="Calibri"/>
                <a:cs typeface="Calibri"/>
              </a:rPr>
              <a:t> </a:t>
            </a:r>
            <a:r>
              <a:rPr sz="700" spc="-5" dirty="0">
                <a:solidFill>
                  <a:srgbClr val="FFFFFF"/>
                </a:solidFill>
                <a:latin typeface="Calibri"/>
                <a:cs typeface="Calibri"/>
              </a:rPr>
              <a:t>licensed</a:t>
            </a:r>
            <a:r>
              <a:rPr sz="700" spc="20" dirty="0">
                <a:solidFill>
                  <a:srgbClr val="FFFFFF"/>
                </a:solidFill>
                <a:latin typeface="Calibri"/>
                <a:cs typeface="Calibri"/>
              </a:rPr>
              <a:t> </a:t>
            </a:r>
            <a:r>
              <a:rPr sz="700" spc="-10" dirty="0">
                <a:solidFill>
                  <a:srgbClr val="FFFFFF"/>
                </a:solidFill>
                <a:latin typeface="Calibri"/>
                <a:cs typeface="Calibri"/>
              </a:rPr>
              <a:t>under</a:t>
            </a:r>
            <a:r>
              <a:rPr sz="700" spc="30" dirty="0">
                <a:solidFill>
                  <a:srgbClr val="FFFFFF"/>
                </a:solidFill>
                <a:latin typeface="Calibri"/>
                <a:cs typeface="Calibri"/>
              </a:rPr>
              <a:t> </a:t>
            </a:r>
            <a:r>
              <a:rPr sz="700" u="sng" spc="-5" dirty="0">
                <a:solidFill>
                  <a:srgbClr val="FFFFFF"/>
                </a:solidFill>
                <a:uFill>
                  <a:solidFill>
                    <a:srgbClr val="FFFFFF"/>
                  </a:solidFill>
                </a:uFill>
                <a:latin typeface="Calibri"/>
                <a:cs typeface="Calibri"/>
                <a:hlinkClick r:id="rId3"/>
              </a:rPr>
              <a:t>CC</a:t>
            </a:r>
            <a:r>
              <a:rPr sz="700" u="sng" spc="10" dirty="0">
                <a:solidFill>
                  <a:srgbClr val="FFFFFF"/>
                </a:solidFill>
                <a:uFill>
                  <a:solidFill>
                    <a:srgbClr val="FFFFFF"/>
                  </a:solidFill>
                </a:uFill>
                <a:latin typeface="Calibri"/>
                <a:cs typeface="Calibri"/>
                <a:hlinkClick r:id="rId3"/>
              </a:rPr>
              <a:t> </a:t>
            </a:r>
            <a:r>
              <a:rPr sz="700" u="sng" spc="-5" dirty="0">
                <a:solidFill>
                  <a:srgbClr val="FFFFFF"/>
                </a:solidFill>
                <a:uFill>
                  <a:solidFill>
                    <a:srgbClr val="FFFFFF"/>
                  </a:solidFill>
                </a:uFill>
                <a:latin typeface="Calibri"/>
                <a:cs typeface="Calibri"/>
                <a:hlinkClick r:id="rId3"/>
              </a:rPr>
              <a:t>BY-SA</a:t>
            </a:r>
            <a:endParaRPr sz="7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892" y="418593"/>
            <a:ext cx="7219315" cy="696595"/>
          </a:xfrm>
          <a:prstGeom prst="rect">
            <a:avLst/>
          </a:prstGeom>
        </p:spPr>
        <p:txBody>
          <a:bodyPr vert="horz" wrap="square" lIns="0" tIns="13335" rIns="0" bIns="0" rtlCol="0">
            <a:spAutoFit/>
          </a:bodyPr>
          <a:lstStyle/>
          <a:p>
            <a:pPr marL="12700">
              <a:lnSpc>
                <a:spcPct val="100000"/>
              </a:lnSpc>
              <a:spcBef>
                <a:spcPts val="105"/>
              </a:spcBef>
            </a:pPr>
            <a:r>
              <a:rPr sz="4400" i="0" spc="-215" dirty="0">
                <a:latin typeface="Calibri Light"/>
                <a:cs typeface="Calibri Light"/>
              </a:rPr>
              <a:t>DATA</a:t>
            </a:r>
            <a:r>
              <a:rPr sz="4400" i="0" spc="-95" dirty="0">
                <a:latin typeface="Calibri Light"/>
                <a:cs typeface="Calibri Light"/>
              </a:rPr>
              <a:t> </a:t>
            </a:r>
            <a:r>
              <a:rPr sz="4400" i="0" spc="-45" dirty="0">
                <a:latin typeface="Calibri Light"/>
                <a:cs typeface="Calibri Light"/>
              </a:rPr>
              <a:t>CLEANING</a:t>
            </a:r>
            <a:r>
              <a:rPr sz="4400" i="0" spc="-100" dirty="0">
                <a:latin typeface="Calibri Light"/>
                <a:cs typeface="Calibri Light"/>
              </a:rPr>
              <a:t> </a:t>
            </a:r>
            <a:r>
              <a:rPr sz="4400" i="0" dirty="0">
                <a:latin typeface="Calibri Light"/>
                <a:cs typeface="Calibri Light"/>
              </a:rPr>
              <a:t>&amp;</a:t>
            </a:r>
            <a:r>
              <a:rPr sz="4400" i="0" spc="-85" dirty="0">
                <a:latin typeface="Calibri Light"/>
                <a:cs typeface="Calibri Light"/>
              </a:rPr>
              <a:t> </a:t>
            </a:r>
            <a:r>
              <a:rPr sz="4400" i="0" spc="-105" dirty="0">
                <a:latin typeface="Calibri Light"/>
                <a:cs typeface="Calibri Light"/>
              </a:rPr>
              <a:t>PREPARATION</a:t>
            </a:r>
            <a:endParaRPr sz="4400" dirty="0">
              <a:latin typeface="Calibri Light"/>
              <a:cs typeface="Calibri Light"/>
            </a:endParaRPr>
          </a:p>
        </p:txBody>
      </p:sp>
      <p:sp>
        <p:nvSpPr>
          <p:cNvPr id="3" name="object 3"/>
          <p:cNvSpPr txBox="1"/>
          <p:nvPr/>
        </p:nvSpPr>
        <p:spPr>
          <a:xfrm>
            <a:off x="444500" y="1643285"/>
            <a:ext cx="5826125" cy="3754874"/>
          </a:xfrm>
          <a:prstGeom prst="rect">
            <a:avLst/>
          </a:prstGeom>
        </p:spPr>
        <p:txBody>
          <a:bodyPr vert="horz" wrap="square" lIns="0" tIns="127000" rIns="0" bIns="0" rtlCol="0">
            <a:spAutoFit/>
          </a:bodyPr>
          <a:lstStyle/>
          <a:p>
            <a:pPr marL="410209" indent="-398145">
              <a:spcBef>
                <a:spcPts val="1000"/>
              </a:spcBef>
              <a:buSzPct val="127272"/>
              <a:buFont typeface="Wingdings"/>
              <a:buChar char=""/>
              <a:tabLst>
                <a:tab pos="410845" algn="l"/>
              </a:tabLst>
            </a:pPr>
            <a:r>
              <a:rPr lang="en-US" sz="2200" spc="-10" dirty="0">
                <a:latin typeface="Calibri"/>
                <a:cs typeface="Calibri"/>
              </a:rPr>
              <a:t>Dropping</a:t>
            </a:r>
            <a:r>
              <a:rPr lang="en-US" sz="2200" spc="-30" dirty="0">
                <a:latin typeface="Calibri"/>
                <a:cs typeface="Calibri"/>
              </a:rPr>
              <a:t> </a:t>
            </a:r>
            <a:r>
              <a:rPr lang="en-US" sz="2200" spc="-15" dirty="0">
                <a:latin typeface="Calibri"/>
                <a:cs typeface="Calibri"/>
              </a:rPr>
              <a:t>irrelevant</a:t>
            </a:r>
            <a:r>
              <a:rPr lang="en-US" sz="2200" spc="-20" dirty="0">
                <a:latin typeface="Calibri"/>
                <a:cs typeface="Calibri"/>
              </a:rPr>
              <a:t> </a:t>
            </a:r>
            <a:r>
              <a:rPr lang="en-US" sz="2200" spc="-10" dirty="0">
                <a:latin typeface="Calibri"/>
                <a:cs typeface="Calibri"/>
              </a:rPr>
              <a:t>columns; id, date, longitude, latitude, zip code and waterfront.</a:t>
            </a:r>
            <a:endParaRPr lang="en-US" sz="2200" spc="-5" dirty="0">
              <a:latin typeface="Calibri"/>
              <a:cs typeface="Calibri"/>
            </a:endParaRPr>
          </a:p>
          <a:p>
            <a:pPr marL="410209" indent="-398145">
              <a:lnSpc>
                <a:spcPct val="100000"/>
              </a:lnSpc>
              <a:spcBef>
                <a:spcPts val="1000"/>
              </a:spcBef>
              <a:buSzPct val="127272"/>
              <a:buFont typeface="Wingdings"/>
              <a:buChar char=""/>
              <a:tabLst>
                <a:tab pos="410845" algn="l"/>
              </a:tabLst>
            </a:pPr>
            <a:r>
              <a:rPr sz="2200" spc="-5" dirty="0">
                <a:latin typeface="Calibri"/>
                <a:cs typeface="Calibri"/>
              </a:rPr>
              <a:t>Check</a:t>
            </a:r>
            <a:r>
              <a:rPr sz="2200" spc="10" dirty="0">
                <a:latin typeface="Calibri"/>
                <a:cs typeface="Calibri"/>
              </a:rPr>
              <a:t> </a:t>
            </a:r>
            <a:r>
              <a:rPr sz="2200" spc="-5" dirty="0">
                <a:latin typeface="Calibri"/>
                <a:cs typeface="Calibri"/>
              </a:rPr>
              <a:t>and</a:t>
            </a:r>
            <a:r>
              <a:rPr sz="2200" spc="-20" dirty="0">
                <a:latin typeface="Calibri"/>
                <a:cs typeface="Calibri"/>
              </a:rPr>
              <a:t> </a:t>
            </a:r>
            <a:r>
              <a:rPr sz="2200" spc="-15" dirty="0">
                <a:latin typeface="Calibri"/>
                <a:cs typeface="Calibri"/>
              </a:rPr>
              <a:t>drop</a:t>
            </a:r>
            <a:r>
              <a:rPr sz="2200" spc="-10" dirty="0">
                <a:latin typeface="Calibri"/>
                <a:cs typeface="Calibri"/>
              </a:rPr>
              <a:t> </a:t>
            </a:r>
            <a:r>
              <a:rPr sz="2200" spc="-15" dirty="0">
                <a:latin typeface="Calibri"/>
                <a:cs typeface="Calibri"/>
              </a:rPr>
              <a:t>duplicates</a:t>
            </a:r>
            <a:r>
              <a:rPr sz="2200" spc="10" dirty="0">
                <a:latin typeface="Calibri"/>
                <a:cs typeface="Calibri"/>
              </a:rPr>
              <a:t> </a:t>
            </a:r>
            <a:r>
              <a:rPr sz="2200" spc="-5" dirty="0">
                <a:latin typeface="Calibri"/>
                <a:cs typeface="Calibri"/>
              </a:rPr>
              <a:t>in</a:t>
            </a:r>
            <a:r>
              <a:rPr sz="2200" spc="-10" dirty="0">
                <a:latin typeface="Calibri"/>
                <a:cs typeface="Calibri"/>
              </a:rPr>
              <a:t> the</a:t>
            </a:r>
            <a:r>
              <a:rPr sz="2200" spc="15" dirty="0">
                <a:latin typeface="Calibri"/>
                <a:cs typeface="Calibri"/>
              </a:rPr>
              <a:t> </a:t>
            </a:r>
            <a:r>
              <a:rPr sz="2200" spc="-5" dirty="0">
                <a:latin typeface="Calibri"/>
                <a:cs typeface="Calibri"/>
              </a:rPr>
              <a:t>'id'</a:t>
            </a:r>
            <a:r>
              <a:rPr sz="2200" dirty="0">
                <a:latin typeface="Calibri"/>
                <a:cs typeface="Calibri"/>
              </a:rPr>
              <a:t> </a:t>
            </a:r>
            <a:r>
              <a:rPr sz="2200" spc="-10" dirty="0">
                <a:latin typeface="Calibri"/>
                <a:cs typeface="Calibri"/>
              </a:rPr>
              <a:t>column</a:t>
            </a:r>
            <a:r>
              <a:rPr lang="en-US" sz="2200" spc="-10" dirty="0">
                <a:latin typeface="Calibri"/>
                <a:cs typeface="Calibri"/>
              </a:rPr>
              <a:t>.</a:t>
            </a:r>
            <a:endParaRPr sz="2200" dirty="0">
              <a:latin typeface="Calibri"/>
              <a:cs typeface="Calibri"/>
            </a:endParaRPr>
          </a:p>
          <a:p>
            <a:pPr marL="326390" indent="-314325">
              <a:lnSpc>
                <a:spcPct val="100000"/>
              </a:lnSpc>
              <a:spcBef>
                <a:spcPts val="900"/>
              </a:spcBef>
              <a:buFont typeface="Wingdings"/>
              <a:buChar char=""/>
              <a:tabLst>
                <a:tab pos="327025" algn="l"/>
              </a:tabLst>
            </a:pPr>
            <a:r>
              <a:rPr sz="2200" spc="-10" dirty="0">
                <a:latin typeface="Calibri"/>
                <a:cs typeface="Calibri"/>
              </a:rPr>
              <a:t>Identify</a:t>
            </a:r>
            <a:r>
              <a:rPr sz="2200" dirty="0">
                <a:latin typeface="Calibri"/>
                <a:cs typeface="Calibri"/>
              </a:rPr>
              <a:t> </a:t>
            </a:r>
            <a:r>
              <a:rPr sz="2200" spc="-5" dirty="0">
                <a:latin typeface="Calibri"/>
                <a:cs typeface="Calibri"/>
              </a:rPr>
              <a:t>and</a:t>
            </a:r>
            <a:r>
              <a:rPr sz="2200" spc="-10" dirty="0">
                <a:latin typeface="Calibri"/>
                <a:cs typeface="Calibri"/>
              </a:rPr>
              <a:t> </a:t>
            </a:r>
            <a:r>
              <a:rPr sz="2200" spc="-5" dirty="0">
                <a:latin typeface="Calibri"/>
                <a:cs typeface="Calibri"/>
              </a:rPr>
              <a:t>handle</a:t>
            </a:r>
            <a:r>
              <a:rPr sz="2200" spc="-10" dirty="0">
                <a:latin typeface="Calibri"/>
                <a:cs typeface="Calibri"/>
              </a:rPr>
              <a:t> </a:t>
            </a:r>
            <a:r>
              <a:rPr sz="2200" spc="-5" dirty="0">
                <a:latin typeface="Calibri"/>
                <a:cs typeface="Calibri"/>
              </a:rPr>
              <a:t>missing </a:t>
            </a:r>
            <a:r>
              <a:rPr sz="2200" spc="-15" dirty="0">
                <a:latin typeface="Calibri"/>
                <a:cs typeface="Calibri"/>
              </a:rPr>
              <a:t>values</a:t>
            </a:r>
            <a:r>
              <a:rPr lang="en-US" sz="2200" spc="-15" dirty="0">
                <a:latin typeface="Calibri"/>
                <a:cs typeface="Calibri"/>
              </a:rPr>
              <a:t>.</a:t>
            </a:r>
            <a:endParaRPr sz="2200" dirty="0">
              <a:latin typeface="Calibri"/>
              <a:cs typeface="Calibri"/>
            </a:endParaRPr>
          </a:p>
          <a:p>
            <a:pPr marL="326390" indent="-314325">
              <a:lnSpc>
                <a:spcPct val="100000"/>
              </a:lnSpc>
              <a:spcBef>
                <a:spcPts val="730"/>
              </a:spcBef>
              <a:buFont typeface="Wingdings"/>
              <a:buChar char=""/>
              <a:tabLst>
                <a:tab pos="327025" algn="l"/>
              </a:tabLst>
            </a:pPr>
            <a:r>
              <a:rPr sz="2200" spc="-5" dirty="0">
                <a:latin typeface="Calibri"/>
                <a:cs typeface="Calibri"/>
              </a:rPr>
              <a:t>Check </a:t>
            </a:r>
            <a:r>
              <a:rPr sz="2200" spc="-20" dirty="0">
                <a:latin typeface="Calibri"/>
                <a:cs typeface="Calibri"/>
              </a:rPr>
              <a:t>for</a:t>
            </a:r>
            <a:r>
              <a:rPr sz="2200" dirty="0">
                <a:latin typeface="Calibri"/>
                <a:cs typeface="Calibri"/>
              </a:rPr>
              <a:t> </a:t>
            </a:r>
            <a:r>
              <a:rPr sz="2200" spc="-5" dirty="0">
                <a:latin typeface="Calibri"/>
                <a:cs typeface="Calibri"/>
              </a:rPr>
              <a:t>place</a:t>
            </a:r>
            <a:r>
              <a:rPr sz="2200" spc="-15" dirty="0">
                <a:latin typeface="Calibri"/>
                <a:cs typeface="Calibri"/>
              </a:rPr>
              <a:t> </a:t>
            </a:r>
            <a:r>
              <a:rPr sz="2200" spc="-10" dirty="0">
                <a:latin typeface="Calibri"/>
                <a:cs typeface="Calibri"/>
              </a:rPr>
              <a:t>holders</a:t>
            </a:r>
            <a:r>
              <a:rPr lang="en-US" sz="2200" spc="-10" dirty="0">
                <a:latin typeface="Calibri"/>
                <a:cs typeface="Calibri"/>
              </a:rPr>
              <a:t>.</a:t>
            </a:r>
            <a:endParaRPr sz="2200" dirty="0">
              <a:latin typeface="Calibri"/>
              <a:cs typeface="Calibri"/>
            </a:endParaRPr>
          </a:p>
          <a:p>
            <a:pPr marL="326390" indent="-314325">
              <a:lnSpc>
                <a:spcPct val="100000"/>
              </a:lnSpc>
              <a:spcBef>
                <a:spcPts val="745"/>
              </a:spcBef>
              <a:buFont typeface="Wingdings"/>
              <a:buChar char=""/>
              <a:tabLst>
                <a:tab pos="327025" algn="l"/>
              </a:tabLst>
            </a:pPr>
            <a:r>
              <a:rPr sz="2200" spc="-10" dirty="0">
                <a:latin typeface="Calibri"/>
                <a:cs typeface="Calibri"/>
              </a:rPr>
              <a:t>Convert</a:t>
            </a:r>
            <a:r>
              <a:rPr sz="2200" spc="-20" dirty="0">
                <a:latin typeface="Calibri"/>
                <a:cs typeface="Calibri"/>
              </a:rPr>
              <a:t> data</a:t>
            </a:r>
            <a:r>
              <a:rPr sz="2200" spc="5" dirty="0">
                <a:latin typeface="Calibri"/>
                <a:cs typeface="Calibri"/>
              </a:rPr>
              <a:t> </a:t>
            </a:r>
            <a:r>
              <a:rPr sz="2200" spc="-5" dirty="0">
                <a:latin typeface="Calibri"/>
                <a:cs typeface="Calibri"/>
              </a:rPr>
              <a:t>types</a:t>
            </a:r>
            <a:r>
              <a:rPr sz="2200" dirty="0">
                <a:latin typeface="Calibri"/>
                <a:cs typeface="Calibri"/>
              </a:rPr>
              <a:t> </a:t>
            </a:r>
            <a:r>
              <a:rPr sz="2200" spc="-5" dirty="0">
                <a:latin typeface="Calibri"/>
                <a:cs typeface="Calibri"/>
              </a:rPr>
              <a:t>if</a:t>
            </a:r>
            <a:r>
              <a:rPr sz="2200" spc="5" dirty="0">
                <a:latin typeface="Calibri"/>
                <a:cs typeface="Calibri"/>
              </a:rPr>
              <a:t> </a:t>
            </a:r>
            <a:r>
              <a:rPr sz="2200" spc="-5" dirty="0">
                <a:latin typeface="Calibri"/>
                <a:cs typeface="Calibri"/>
              </a:rPr>
              <a:t>necessary</a:t>
            </a:r>
            <a:r>
              <a:rPr lang="en-US" sz="2200" spc="-5" dirty="0">
                <a:latin typeface="Calibri"/>
                <a:cs typeface="Calibri"/>
              </a:rPr>
              <a:t>.</a:t>
            </a:r>
            <a:endParaRPr sz="2200" dirty="0">
              <a:latin typeface="Calibri"/>
              <a:cs typeface="Calibri"/>
            </a:endParaRPr>
          </a:p>
          <a:p>
            <a:pPr marL="327025" indent="-314960">
              <a:lnSpc>
                <a:spcPct val="100000"/>
              </a:lnSpc>
              <a:spcBef>
                <a:spcPts val="735"/>
              </a:spcBef>
              <a:buFont typeface="Wingdings"/>
              <a:buChar char=""/>
              <a:tabLst>
                <a:tab pos="327660" algn="l"/>
              </a:tabLst>
            </a:pPr>
            <a:r>
              <a:rPr sz="2200" spc="-10" dirty="0">
                <a:latin typeface="Calibri"/>
                <a:cs typeface="Calibri"/>
              </a:rPr>
              <a:t>Identify</a:t>
            </a:r>
            <a:r>
              <a:rPr sz="2200" spc="-25" dirty="0">
                <a:latin typeface="Calibri"/>
                <a:cs typeface="Calibri"/>
              </a:rPr>
              <a:t> </a:t>
            </a:r>
            <a:r>
              <a:rPr sz="2200" spc="-10" dirty="0">
                <a:latin typeface="Calibri"/>
                <a:cs typeface="Calibri"/>
              </a:rPr>
              <a:t>outliers</a:t>
            </a:r>
            <a:r>
              <a:rPr lang="en-US" sz="2200" spc="-10" dirty="0">
                <a:latin typeface="Calibri"/>
                <a:cs typeface="Calibri"/>
              </a:rPr>
              <a:t>.</a:t>
            </a:r>
            <a:endParaRPr sz="2200" dirty="0">
              <a:latin typeface="Calibri"/>
              <a:cs typeface="Calibri"/>
            </a:endParaRPr>
          </a:p>
          <a:p>
            <a:pPr marL="241300" marR="5080" indent="-229235">
              <a:lnSpc>
                <a:spcPts val="2380"/>
              </a:lnSpc>
              <a:spcBef>
                <a:spcPts val="1030"/>
              </a:spcBef>
              <a:buFont typeface="Wingdings"/>
              <a:buChar char=""/>
              <a:tabLst>
                <a:tab pos="327660" algn="l"/>
              </a:tabLst>
            </a:pPr>
            <a:r>
              <a:rPr sz="2200" spc="-20" dirty="0">
                <a:latin typeface="Calibri"/>
                <a:cs typeface="Calibri"/>
              </a:rPr>
              <a:t>Feature</a:t>
            </a:r>
            <a:r>
              <a:rPr sz="2200" spc="5" dirty="0">
                <a:latin typeface="Calibri"/>
                <a:cs typeface="Calibri"/>
              </a:rPr>
              <a:t> </a:t>
            </a:r>
            <a:r>
              <a:rPr sz="2200" spc="-5" dirty="0">
                <a:latin typeface="Calibri"/>
                <a:cs typeface="Calibri"/>
              </a:rPr>
              <a:t>Engineering</a:t>
            </a:r>
            <a:r>
              <a:rPr sz="2200" spc="-10" dirty="0">
                <a:latin typeface="Calibri"/>
                <a:cs typeface="Calibri"/>
              </a:rPr>
              <a:t> by</a:t>
            </a:r>
            <a:r>
              <a:rPr sz="2200" dirty="0">
                <a:latin typeface="Calibri"/>
                <a:cs typeface="Calibri"/>
              </a:rPr>
              <a:t> </a:t>
            </a:r>
            <a:r>
              <a:rPr sz="2200" spc="-10" dirty="0">
                <a:latin typeface="Calibri"/>
                <a:cs typeface="Calibri"/>
              </a:rPr>
              <a:t>creating new</a:t>
            </a:r>
            <a:r>
              <a:rPr sz="2200" spc="15" dirty="0">
                <a:latin typeface="Calibri"/>
                <a:cs typeface="Calibri"/>
              </a:rPr>
              <a:t> </a:t>
            </a:r>
            <a:r>
              <a:rPr sz="2200" spc="-10" dirty="0">
                <a:latin typeface="Calibri"/>
                <a:cs typeface="Calibri"/>
              </a:rPr>
              <a:t>columns</a:t>
            </a:r>
            <a:r>
              <a:rPr sz="2200" dirty="0">
                <a:latin typeface="Calibri"/>
                <a:cs typeface="Calibri"/>
              </a:rPr>
              <a:t> </a:t>
            </a:r>
            <a:r>
              <a:rPr sz="2200" spc="-5" dirty="0" err="1">
                <a:latin typeface="Calibri"/>
                <a:cs typeface="Calibri"/>
              </a:rPr>
              <a:t>i.e</a:t>
            </a:r>
            <a:r>
              <a:rPr sz="2200" spc="-5" dirty="0">
                <a:latin typeface="Calibri"/>
                <a:cs typeface="Calibri"/>
              </a:rPr>
              <a:t> </a:t>
            </a:r>
            <a:r>
              <a:rPr sz="2200" spc="-480" dirty="0">
                <a:latin typeface="Calibri"/>
                <a:cs typeface="Calibri"/>
              </a:rPr>
              <a:t> </a:t>
            </a:r>
            <a:r>
              <a:rPr sz="2200" spc="-15" dirty="0">
                <a:latin typeface="Calibri"/>
                <a:cs typeface="Calibri"/>
              </a:rPr>
              <a:t>‘</a:t>
            </a:r>
            <a:r>
              <a:rPr lang="en-US" sz="2200" spc="-15" dirty="0">
                <a:latin typeface="Calibri"/>
                <a:cs typeface="Calibri"/>
              </a:rPr>
              <a:t>renovated</a:t>
            </a:r>
            <a:r>
              <a:rPr sz="2200" spc="-15" dirty="0">
                <a:latin typeface="Calibri"/>
                <a:cs typeface="Calibri"/>
              </a:rPr>
              <a:t>'</a:t>
            </a:r>
            <a:r>
              <a:rPr lang="en-US" sz="2200" spc="-15" dirty="0">
                <a:latin typeface="Calibri"/>
                <a:cs typeface="Calibri"/>
              </a:rPr>
              <a:t>.</a:t>
            </a:r>
          </a:p>
        </p:txBody>
      </p:sp>
      <p:sp>
        <p:nvSpPr>
          <p:cNvPr id="4" name="object 4"/>
          <p:cNvSpPr/>
          <p:nvPr/>
        </p:nvSpPr>
        <p:spPr>
          <a:xfrm>
            <a:off x="10198603" y="0"/>
            <a:ext cx="1155700" cy="624840"/>
          </a:xfrm>
          <a:custGeom>
            <a:avLst/>
            <a:gdLst/>
            <a:ahLst/>
            <a:cxnLst/>
            <a:rect l="l" t="t" r="r" b="b"/>
            <a:pathLst>
              <a:path w="1155700" h="624840">
                <a:moveTo>
                  <a:pt x="1150416" y="0"/>
                </a:moveTo>
                <a:lnTo>
                  <a:pt x="4787" y="0"/>
                </a:lnTo>
                <a:lnTo>
                  <a:pt x="0" y="47447"/>
                </a:lnTo>
                <a:lnTo>
                  <a:pt x="1914" y="94802"/>
                </a:lnTo>
                <a:lnTo>
                  <a:pt x="7559" y="141103"/>
                </a:lnTo>
                <a:lnTo>
                  <a:pt x="16786" y="186201"/>
                </a:lnTo>
                <a:lnTo>
                  <a:pt x="29446" y="229947"/>
                </a:lnTo>
                <a:lnTo>
                  <a:pt x="45390" y="272194"/>
                </a:lnTo>
                <a:lnTo>
                  <a:pt x="64470" y="312792"/>
                </a:lnTo>
                <a:lnTo>
                  <a:pt x="86536" y="351592"/>
                </a:lnTo>
                <a:lnTo>
                  <a:pt x="111442" y="388447"/>
                </a:lnTo>
                <a:lnTo>
                  <a:pt x="139037" y="423207"/>
                </a:lnTo>
                <a:lnTo>
                  <a:pt x="169173" y="455725"/>
                </a:lnTo>
                <a:lnTo>
                  <a:pt x="201702" y="485850"/>
                </a:lnTo>
                <a:lnTo>
                  <a:pt x="236474" y="513436"/>
                </a:lnTo>
                <a:lnTo>
                  <a:pt x="273342" y="538333"/>
                </a:lnTo>
                <a:lnTo>
                  <a:pt x="312156" y="560392"/>
                </a:lnTo>
                <a:lnTo>
                  <a:pt x="352769" y="579465"/>
                </a:lnTo>
                <a:lnTo>
                  <a:pt x="395030" y="595404"/>
                </a:lnTo>
                <a:lnTo>
                  <a:pt x="438792" y="608059"/>
                </a:lnTo>
                <a:lnTo>
                  <a:pt x="483906" y="617282"/>
                </a:lnTo>
                <a:lnTo>
                  <a:pt x="530223" y="622925"/>
                </a:lnTo>
                <a:lnTo>
                  <a:pt x="577595" y="624840"/>
                </a:lnTo>
                <a:lnTo>
                  <a:pt x="624968" y="622925"/>
                </a:lnTo>
                <a:lnTo>
                  <a:pt x="671285" y="617282"/>
                </a:lnTo>
                <a:lnTo>
                  <a:pt x="716399" y="608059"/>
                </a:lnTo>
                <a:lnTo>
                  <a:pt x="760161" y="595404"/>
                </a:lnTo>
                <a:lnTo>
                  <a:pt x="802422" y="579465"/>
                </a:lnTo>
                <a:lnTo>
                  <a:pt x="843035" y="560392"/>
                </a:lnTo>
                <a:lnTo>
                  <a:pt x="881849" y="538333"/>
                </a:lnTo>
                <a:lnTo>
                  <a:pt x="918717" y="513436"/>
                </a:lnTo>
                <a:lnTo>
                  <a:pt x="953489" y="485850"/>
                </a:lnTo>
                <a:lnTo>
                  <a:pt x="986018" y="455725"/>
                </a:lnTo>
                <a:lnTo>
                  <a:pt x="1016154" y="423207"/>
                </a:lnTo>
                <a:lnTo>
                  <a:pt x="1043749" y="388447"/>
                </a:lnTo>
                <a:lnTo>
                  <a:pt x="1068655" y="351592"/>
                </a:lnTo>
                <a:lnTo>
                  <a:pt x="1090721" y="312792"/>
                </a:lnTo>
                <a:lnTo>
                  <a:pt x="1109801" y="272194"/>
                </a:lnTo>
                <a:lnTo>
                  <a:pt x="1125745" y="229947"/>
                </a:lnTo>
                <a:lnTo>
                  <a:pt x="1138405" y="186201"/>
                </a:lnTo>
                <a:lnTo>
                  <a:pt x="1147632" y="141103"/>
                </a:lnTo>
                <a:lnTo>
                  <a:pt x="1153277" y="94802"/>
                </a:lnTo>
                <a:lnTo>
                  <a:pt x="1155191" y="47447"/>
                </a:lnTo>
                <a:lnTo>
                  <a:pt x="1150416" y="0"/>
                </a:lnTo>
                <a:close/>
              </a:path>
            </a:pathLst>
          </a:custGeom>
          <a:solidFill>
            <a:srgbClr val="C8482C">
              <a:alpha val="94900"/>
            </a:srgbClr>
          </a:solidFill>
        </p:spPr>
        <p:txBody>
          <a:bodyPr wrap="square" lIns="0" tIns="0" rIns="0" bIns="0" rtlCol="0"/>
          <a:lstStyle/>
          <a:p>
            <a:endParaRPr/>
          </a:p>
        </p:txBody>
      </p:sp>
      <p:sp>
        <p:nvSpPr>
          <p:cNvPr id="5" name="object 5"/>
          <p:cNvSpPr/>
          <p:nvPr/>
        </p:nvSpPr>
        <p:spPr>
          <a:xfrm>
            <a:off x="6808469" y="3425190"/>
            <a:ext cx="541020" cy="541020"/>
          </a:xfrm>
          <a:custGeom>
            <a:avLst/>
            <a:gdLst/>
            <a:ahLst/>
            <a:cxnLst/>
            <a:rect l="l" t="t" r="r" b="b"/>
            <a:pathLst>
              <a:path w="541020" h="541020">
                <a:moveTo>
                  <a:pt x="0" y="270510"/>
                </a:moveTo>
                <a:lnTo>
                  <a:pt x="4358" y="221884"/>
                </a:lnTo>
                <a:lnTo>
                  <a:pt x="16923" y="176118"/>
                </a:lnTo>
                <a:lnTo>
                  <a:pt x="36931" y="133976"/>
                </a:lnTo>
                <a:lnTo>
                  <a:pt x="63619" y="96222"/>
                </a:lnTo>
                <a:lnTo>
                  <a:pt x="96222" y="63619"/>
                </a:lnTo>
                <a:lnTo>
                  <a:pt x="133976" y="36931"/>
                </a:lnTo>
                <a:lnTo>
                  <a:pt x="176118" y="16923"/>
                </a:lnTo>
                <a:lnTo>
                  <a:pt x="221884" y="4358"/>
                </a:lnTo>
                <a:lnTo>
                  <a:pt x="270510" y="0"/>
                </a:lnTo>
                <a:lnTo>
                  <a:pt x="319135" y="4358"/>
                </a:lnTo>
                <a:lnTo>
                  <a:pt x="364901" y="16923"/>
                </a:lnTo>
                <a:lnTo>
                  <a:pt x="407043" y="36931"/>
                </a:lnTo>
                <a:lnTo>
                  <a:pt x="444797" y="63619"/>
                </a:lnTo>
                <a:lnTo>
                  <a:pt x="477400" y="96222"/>
                </a:lnTo>
                <a:lnTo>
                  <a:pt x="504088" y="133976"/>
                </a:lnTo>
                <a:lnTo>
                  <a:pt x="524096" y="176118"/>
                </a:lnTo>
                <a:lnTo>
                  <a:pt x="536661" y="221884"/>
                </a:lnTo>
                <a:lnTo>
                  <a:pt x="541020" y="270510"/>
                </a:lnTo>
                <a:lnTo>
                  <a:pt x="536661" y="319135"/>
                </a:lnTo>
                <a:lnTo>
                  <a:pt x="524096" y="364901"/>
                </a:lnTo>
                <a:lnTo>
                  <a:pt x="504088" y="407043"/>
                </a:lnTo>
                <a:lnTo>
                  <a:pt x="477400" y="444797"/>
                </a:lnTo>
                <a:lnTo>
                  <a:pt x="444797" y="477400"/>
                </a:lnTo>
                <a:lnTo>
                  <a:pt x="407043" y="504088"/>
                </a:lnTo>
                <a:lnTo>
                  <a:pt x="364901" y="524096"/>
                </a:lnTo>
                <a:lnTo>
                  <a:pt x="319135" y="536661"/>
                </a:lnTo>
                <a:lnTo>
                  <a:pt x="270510" y="541020"/>
                </a:lnTo>
                <a:lnTo>
                  <a:pt x="221884" y="536661"/>
                </a:lnTo>
                <a:lnTo>
                  <a:pt x="176118" y="524096"/>
                </a:lnTo>
                <a:lnTo>
                  <a:pt x="133976" y="504088"/>
                </a:lnTo>
                <a:lnTo>
                  <a:pt x="96222" y="477400"/>
                </a:lnTo>
                <a:lnTo>
                  <a:pt x="63619" y="444797"/>
                </a:lnTo>
                <a:lnTo>
                  <a:pt x="36931" y="407043"/>
                </a:lnTo>
                <a:lnTo>
                  <a:pt x="16923" y="364901"/>
                </a:lnTo>
                <a:lnTo>
                  <a:pt x="4358" y="319135"/>
                </a:lnTo>
                <a:lnTo>
                  <a:pt x="0" y="270510"/>
                </a:lnTo>
                <a:close/>
              </a:path>
            </a:pathLst>
          </a:custGeom>
          <a:ln w="127000">
            <a:solidFill>
              <a:srgbClr val="C8482C"/>
            </a:solidFill>
          </a:ln>
        </p:spPr>
        <p:txBody>
          <a:bodyPr wrap="square" lIns="0" tIns="0" rIns="0" bIns="0" rtlCol="0"/>
          <a:lstStyle/>
          <a:p>
            <a:endParaRPr/>
          </a:p>
        </p:txBody>
      </p:sp>
      <p:pic>
        <p:nvPicPr>
          <p:cNvPr id="6" name="object 6"/>
          <p:cNvPicPr/>
          <p:nvPr/>
        </p:nvPicPr>
        <p:blipFill>
          <a:blip r:embed="rId2" cstate="print"/>
          <a:stretch>
            <a:fillRect/>
          </a:stretch>
        </p:blipFill>
        <p:spPr>
          <a:xfrm>
            <a:off x="7886700" y="1850136"/>
            <a:ext cx="3781043" cy="2514599"/>
          </a:xfrm>
          <a:prstGeom prst="rect">
            <a:avLst/>
          </a:prstGeom>
        </p:spPr>
      </p:pic>
      <p:sp>
        <p:nvSpPr>
          <p:cNvPr id="7" name="object 7"/>
          <p:cNvSpPr/>
          <p:nvPr/>
        </p:nvSpPr>
        <p:spPr>
          <a:xfrm>
            <a:off x="12075921" y="1027938"/>
            <a:ext cx="127000" cy="1598295"/>
          </a:xfrm>
          <a:custGeom>
            <a:avLst/>
            <a:gdLst/>
            <a:ahLst/>
            <a:cxnLst/>
            <a:rect l="l" t="t" r="r" b="b"/>
            <a:pathLst>
              <a:path w="127000" h="1598295">
                <a:moveTo>
                  <a:pt x="0" y="1597710"/>
                </a:moveTo>
                <a:lnTo>
                  <a:pt x="127000" y="1597710"/>
                </a:lnTo>
                <a:lnTo>
                  <a:pt x="127000" y="0"/>
                </a:lnTo>
                <a:lnTo>
                  <a:pt x="0" y="0"/>
                </a:lnTo>
                <a:lnTo>
                  <a:pt x="0" y="1597710"/>
                </a:lnTo>
                <a:close/>
              </a:path>
            </a:pathLst>
          </a:custGeom>
          <a:solidFill>
            <a:srgbClr val="7B5FC5"/>
          </a:solidFill>
        </p:spPr>
        <p:txBody>
          <a:bodyPr wrap="square" lIns="0" tIns="0" rIns="0" bIns="0" rtlCol="0"/>
          <a:lstStyle/>
          <a:p>
            <a:endParaRPr/>
          </a:p>
        </p:txBody>
      </p:sp>
      <p:grpSp>
        <p:nvGrpSpPr>
          <p:cNvPr id="8" name="object 8"/>
          <p:cNvGrpSpPr/>
          <p:nvPr/>
        </p:nvGrpSpPr>
        <p:grpSpPr>
          <a:xfrm>
            <a:off x="6809231" y="5367418"/>
            <a:ext cx="2705735" cy="1490980"/>
            <a:chOff x="6809231" y="5367418"/>
            <a:chExt cx="2705735" cy="1490980"/>
          </a:xfrm>
        </p:grpSpPr>
        <p:sp>
          <p:nvSpPr>
            <p:cNvPr id="9" name="object 9"/>
            <p:cNvSpPr/>
            <p:nvPr/>
          </p:nvSpPr>
          <p:spPr>
            <a:xfrm>
              <a:off x="7198571" y="5367418"/>
              <a:ext cx="2316480" cy="1490980"/>
            </a:xfrm>
            <a:custGeom>
              <a:avLst/>
              <a:gdLst/>
              <a:ahLst/>
              <a:cxnLst/>
              <a:rect l="l" t="t" r="r" b="b"/>
              <a:pathLst>
                <a:path w="2316479" h="1490979">
                  <a:moveTo>
                    <a:pt x="2201645" y="1101026"/>
                  </a:moveTo>
                  <a:lnTo>
                    <a:pt x="2162622" y="1113948"/>
                  </a:lnTo>
                  <a:lnTo>
                    <a:pt x="2137697" y="1154756"/>
                  </a:lnTo>
                  <a:lnTo>
                    <a:pt x="2138653" y="1179969"/>
                  </a:lnTo>
                  <a:lnTo>
                    <a:pt x="2150399" y="1224112"/>
                  </a:lnTo>
                  <a:lnTo>
                    <a:pt x="2160754" y="1268566"/>
                  </a:lnTo>
                  <a:lnTo>
                    <a:pt x="2169714" y="1313298"/>
                  </a:lnTo>
                  <a:lnTo>
                    <a:pt x="2177274" y="1358277"/>
                  </a:lnTo>
                  <a:lnTo>
                    <a:pt x="2189047" y="1490586"/>
                  </a:lnTo>
                  <a:lnTo>
                    <a:pt x="2316377" y="1490586"/>
                  </a:lnTo>
                  <a:lnTo>
                    <a:pt x="2302851" y="1339176"/>
                  </a:lnTo>
                  <a:lnTo>
                    <a:pt x="2294620" y="1290293"/>
                  </a:lnTo>
                  <a:lnTo>
                    <a:pt x="2284866" y="1241677"/>
                  </a:lnTo>
                  <a:lnTo>
                    <a:pt x="2273596" y="1193364"/>
                  </a:lnTo>
                  <a:lnTo>
                    <a:pt x="2260814" y="1145387"/>
                  </a:lnTo>
                  <a:lnTo>
                    <a:pt x="2226203" y="1106988"/>
                  </a:lnTo>
                  <a:lnTo>
                    <a:pt x="2209417" y="1102144"/>
                  </a:lnTo>
                  <a:lnTo>
                    <a:pt x="2201645" y="1101026"/>
                  </a:lnTo>
                  <a:close/>
                </a:path>
                <a:path w="2316479" h="1490979">
                  <a:moveTo>
                    <a:pt x="1726703" y="360794"/>
                  </a:moveTo>
                  <a:lnTo>
                    <a:pt x="1684349" y="381304"/>
                  </a:lnTo>
                  <a:lnTo>
                    <a:pt x="1667781" y="427024"/>
                  </a:lnTo>
                  <a:lnTo>
                    <a:pt x="1673508" y="450699"/>
                  </a:lnTo>
                  <a:lnTo>
                    <a:pt x="1688400" y="471068"/>
                  </a:lnTo>
                  <a:lnTo>
                    <a:pt x="1727235" y="505919"/>
                  </a:lnTo>
                  <a:lnTo>
                    <a:pt x="1764766" y="542109"/>
                  </a:lnTo>
                  <a:lnTo>
                    <a:pt x="1800958" y="579600"/>
                  </a:lnTo>
                  <a:lnTo>
                    <a:pt x="1835778" y="618356"/>
                  </a:lnTo>
                  <a:lnTo>
                    <a:pt x="1869194" y="658339"/>
                  </a:lnTo>
                  <a:lnTo>
                    <a:pt x="1901173" y="699515"/>
                  </a:lnTo>
                  <a:lnTo>
                    <a:pt x="1931681" y="741845"/>
                  </a:lnTo>
                  <a:lnTo>
                    <a:pt x="1946093" y="756719"/>
                  </a:lnTo>
                  <a:lnTo>
                    <a:pt x="1964049" y="765994"/>
                  </a:lnTo>
                  <a:lnTo>
                    <a:pt x="1984007" y="769162"/>
                  </a:lnTo>
                  <a:lnTo>
                    <a:pt x="2004427" y="765721"/>
                  </a:lnTo>
                  <a:lnTo>
                    <a:pt x="2004363" y="765543"/>
                  </a:lnTo>
                  <a:lnTo>
                    <a:pt x="2009913" y="763689"/>
                  </a:lnTo>
                  <a:lnTo>
                    <a:pt x="2015209" y="761111"/>
                  </a:lnTo>
                  <a:lnTo>
                    <a:pt x="2020048" y="757834"/>
                  </a:lnTo>
                  <a:lnTo>
                    <a:pt x="2037514" y="739648"/>
                  </a:lnTo>
                  <a:lnTo>
                    <a:pt x="2046346" y="716965"/>
                  </a:lnTo>
                  <a:lnTo>
                    <a:pt x="2046029" y="692626"/>
                  </a:lnTo>
                  <a:lnTo>
                    <a:pt x="2007110" y="629135"/>
                  </a:lnTo>
                  <a:lnTo>
                    <a:pt x="1976944" y="589758"/>
                  </a:lnTo>
                  <a:lnTo>
                    <a:pt x="1945576" y="551362"/>
                  </a:lnTo>
                  <a:lnTo>
                    <a:pt x="1913029" y="513975"/>
                  </a:lnTo>
                  <a:lnTo>
                    <a:pt x="1879330" y="477624"/>
                  </a:lnTo>
                  <a:lnTo>
                    <a:pt x="1844502" y="442335"/>
                  </a:lnTo>
                  <a:lnTo>
                    <a:pt x="1808571" y="408137"/>
                  </a:lnTo>
                  <a:lnTo>
                    <a:pt x="1771559" y="375056"/>
                  </a:lnTo>
                  <a:lnTo>
                    <a:pt x="1738498" y="361038"/>
                  </a:lnTo>
                  <a:lnTo>
                    <a:pt x="1726703" y="360794"/>
                  </a:lnTo>
                  <a:close/>
                </a:path>
                <a:path w="2316479" h="1490979">
                  <a:moveTo>
                    <a:pt x="425648" y="16025"/>
                  </a:moveTo>
                  <a:lnTo>
                    <a:pt x="364408" y="28064"/>
                  </a:lnTo>
                  <a:lnTo>
                    <a:pt x="316328" y="40202"/>
                  </a:lnTo>
                  <a:lnTo>
                    <a:pt x="268667" y="53814"/>
                  </a:lnTo>
                  <a:lnTo>
                    <a:pt x="221461" y="68889"/>
                  </a:lnTo>
                  <a:lnTo>
                    <a:pt x="174743" y="85416"/>
                  </a:lnTo>
                  <a:lnTo>
                    <a:pt x="128547" y="103384"/>
                  </a:lnTo>
                  <a:lnTo>
                    <a:pt x="82907" y="122782"/>
                  </a:lnTo>
                  <a:lnTo>
                    <a:pt x="37857" y="143598"/>
                  </a:lnTo>
                  <a:lnTo>
                    <a:pt x="36485" y="144208"/>
                  </a:lnTo>
                  <a:lnTo>
                    <a:pt x="2668" y="182908"/>
                  </a:lnTo>
                  <a:lnTo>
                    <a:pt x="0" y="207115"/>
                  </a:lnTo>
                  <a:lnTo>
                    <a:pt x="7072" y="231330"/>
                  </a:lnTo>
                  <a:lnTo>
                    <a:pt x="22986" y="250911"/>
                  </a:lnTo>
                  <a:lnTo>
                    <a:pt x="44428" y="262464"/>
                  </a:lnTo>
                  <a:lnTo>
                    <a:pt x="68639" y="265131"/>
                  </a:lnTo>
                  <a:lnTo>
                    <a:pt x="92861" y="258051"/>
                  </a:lnTo>
                  <a:lnTo>
                    <a:pt x="140298" y="236256"/>
                  </a:lnTo>
                  <a:lnTo>
                    <a:pt x="188438" y="216168"/>
                  </a:lnTo>
                  <a:lnTo>
                    <a:pt x="237235" y="197803"/>
                  </a:lnTo>
                  <a:lnTo>
                    <a:pt x="286644" y="181175"/>
                  </a:lnTo>
                  <a:lnTo>
                    <a:pt x="336617" y="166303"/>
                  </a:lnTo>
                  <a:lnTo>
                    <a:pt x="387108" y="153200"/>
                  </a:lnTo>
                  <a:lnTo>
                    <a:pt x="438072" y="141884"/>
                  </a:lnTo>
                  <a:lnTo>
                    <a:pt x="440815" y="141312"/>
                  </a:lnTo>
                  <a:lnTo>
                    <a:pt x="443520" y="140550"/>
                  </a:lnTo>
                  <a:lnTo>
                    <a:pt x="446162" y="139623"/>
                  </a:lnTo>
                  <a:lnTo>
                    <a:pt x="466524" y="128284"/>
                  </a:lnTo>
                  <a:lnTo>
                    <a:pt x="481055" y="110967"/>
                  </a:lnTo>
                  <a:lnTo>
                    <a:pt x="488614" y="89662"/>
                  </a:lnTo>
                  <a:lnTo>
                    <a:pt x="488059" y="66357"/>
                  </a:lnTo>
                  <a:lnTo>
                    <a:pt x="455346" y="23239"/>
                  </a:lnTo>
                  <a:lnTo>
                    <a:pt x="431917" y="16299"/>
                  </a:lnTo>
                  <a:lnTo>
                    <a:pt x="425648" y="16025"/>
                  </a:lnTo>
                  <a:close/>
                </a:path>
                <a:path w="2316479" h="1490979">
                  <a:moveTo>
                    <a:pt x="939519" y="0"/>
                  </a:moveTo>
                  <a:lnTo>
                    <a:pt x="914335" y="1601"/>
                  </a:lnTo>
                  <a:lnTo>
                    <a:pt x="892478" y="12363"/>
                  </a:lnTo>
                  <a:lnTo>
                    <a:pt x="876250" y="30535"/>
                  </a:lnTo>
                  <a:lnTo>
                    <a:pt x="867954" y="54368"/>
                  </a:lnTo>
                  <a:lnTo>
                    <a:pt x="869556" y="79559"/>
                  </a:lnTo>
                  <a:lnTo>
                    <a:pt x="880318" y="101420"/>
                  </a:lnTo>
                  <a:lnTo>
                    <a:pt x="898490" y="117649"/>
                  </a:lnTo>
                  <a:lnTo>
                    <a:pt x="922323" y="125945"/>
                  </a:lnTo>
                  <a:lnTo>
                    <a:pt x="973956" y="133884"/>
                  </a:lnTo>
                  <a:lnTo>
                    <a:pt x="1025236" y="143637"/>
                  </a:lnTo>
                  <a:lnTo>
                    <a:pt x="1076114" y="155193"/>
                  </a:lnTo>
                  <a:lnTo>
                    <a:pt x="1126544" y="168540"/>
                  </a:lnTo>
                  <a:lnTo>
                    <a:pt x="1176479" y="183665"/>
                  </a:lnTo>
                  <a:lnTo>
                    <a:pt x="1225871" y="200556"/>
                  </a:lnTo>
                  <a:lnTo>
                    <a:pt x="1274672" y="219202"/>
                  </a:lnTo>
                  <a:lnTo>
                    <a:pt x="1285531" y="222380"/>
                  </a:lnTo>
                  <a:lnTo>
                    <a:pt x="1296691" y="223569"/>
                  </a:lnTo>
                  <a:lnTo>
                    <a:pt x="1307883" y="222764"/>
                  </a:lnTo>
                  <a:lnTo>
                    <a:pt x="1318843" y="219964"/>
                  </a:lnTo>
                  <a:lnTo>
                    <a:pt x="1351158" y="195454"/>
                  </a:lnTo>
                  <a:lnTo>
                    <a:pt x="1362120" y="158531"/>
                  </a:lnTo>
                  <a:lnTo>
                    <a:pt x="1356962" y="134766"/>
                  </a:lnTo>
                  <a:lnTo>
                    <a:pt x="1322183" y="100888"/>
                  </a:lnTo>
                  <a:lnTo>
                    <a:pt x="1275842" y="83116"/>
                  </a:lnTo>
                  <a:lnTo>
                    <a:pt x="1229005" y="66801"/>
                  </a:lnTo>
                  <a:lnTo>
                    <a:pt x="1181708" y="51951"/>
                  </a:lnTo>
                  <a:lnTo>
                    <a:pt x="1133984" y="38576"/>
                  </a:lnTo>
                  <a:lnTo>
                    <a:pt x="1085869" y="26684"/>
                  </a:lnTo>
                  <a:lnTo>
                    <a:pt x="1037397" y="16285"/>
                  </a:lnTo>
                  <a:lnTo>
                    <a:pt x="988602" y="7387"/>
                  </a:lnTo>
                  <a:lnTo>
                    <a:pt x="939519" y="0"/>
                  </a:lnTo>
                  <a:close/>
                </a:path>
              </a:pathLst>
            </a:custGeom>
            <a:solidFill>
              <a:srgbClr val="7B5FC5"/>
            </a:solidFill>
          </p:spPr>
          <p:txBody>
            <a:bodyPr wrap="square" lIns="0" tIns="0" rIns="0" bIns="0" rtlCol="0"/>
            <a:lstStyle/>
            <a:p>
              <a:endParaRPr/>
            </a:p>
          </p:txBody>
        </p:sp>
        <p:sp>
          <p:nvSpPr>
            <p:cNvPr id="10" name="object 10"/>
            <p:cNvSpPr/>
            <p:nvPr/>
          </p:nvSpPr>
          <p:spPr>
            <a:xfrm>
              <a:off x="6809231" y="6033516"/>
              <a:ext cx="1991995" cy="824865"/>
            </a:xfrm>
            <a:custGeom>
              <a:avLst/>
              <a:gdLst/>
              <a:ahLst/>
              <a:cxnLst/>
              <a:rect l="l" t="t" r="r" b="b"/>
              <a:pathLst>
                <a:path w="1991995" h="824865">
                  <a:moveTo>
                    <a:pt x="995933" y="0"/>
                  </a:moveTo>
                  <a:lnTo>
                    <a:pt x="945729" y="1192"/>
                  </a:lnTo>
                  <a:lnTo>
                    <a:pt x="896159" y="4732"/>
                  </a:lnTo>
                  <a:lnTo>
                    <a:pt x="847281" y="10564"/>
                  </a:lnTo>
                  <a:lnTo>
                    <a:pt x="799151" y="18633"/>
                  </a:lnTo>
                  <a:lnTo>
                    <a:pt x="751826" y="28883"/>
                  </a:lnTo>
                  <a:lnTo>
                    <a:pt x="705364" y="41259"/>
                  </a:lnTo>
                  <a:lnTo>
                    <a:pt x="659822" y="55704"/>
                  </a:lnTo>
                  <a:lnTo>
                    <a:pt x="615257" y="72163"/>
                  </a:lnTo>
                  <a:lnTo>
                    <a:pt x="571726" y="90582"/>
                  </a:lnTo>
                  <a:lnTo>
                    <a:pt x="529287" y="110903"/>
                  </a:lnTo>
                  <a:lnTo>
                    <a:pt x="487995" y="133072"/>
                  </a:lnTo>
                  <a:lnTo>
                    <a:pt x="447909" y="157033"/>
                  </a:lnTo>
                  <a:lnTo>
                    <a:pt x="409086" y="182730"/>
                  </a:lnTo>
                  <a:lnTo>
                    <a:pt x="371583" y="210108"/>
                  </a:lnTo>
                  <a:lnTo>
                    <a:pt x="335456" y="239111"/>
                  </a:lnTo>
                  <a:lnTo>
                    <a:pt x="300763" y="269684"/>
                  </a:lnTo>
                  <a:lnTo>
                    <a:pt x="267562" y="301771"/>
                  </a:lnTo>
                  <a:lnTo>
                    <a:pt x="235909" y="335317"/>
                  </a:lnTo>
                  <a:lnTo>
                    <a:pt x="205861" y="370265"/>
                  </a:lnTo>
                  <a:lnTo>
                    <a:pt x="177476" y="406561"/>
                  </a:lnTo>
                  <a:lnTo>
                    <a:pt x="150810" y="444148"/>
                  </a:lnTo>
                  <a:lnTo>
                    <a:pt x="125921" y="482972"/>
                  </a:lnTo>
                  <a:lnTo>
                    <a:pt x="102866" y="522976"/>
                  </a:lnTo>
                  <a:lnTo>
                    <a:pt x="81702" y="564106"/>
                  </a:lnTo>
                  <a:lnTo>
                    <a:pt x="62487" y="606304"/>
                  </a:lnTo>
                  <a:lnTo>
                    <a:pt x="45276" y="649517"/>
                  </a:lnTo>
                  <a:lnTo>
                    <a:pt x="30128" y="693688"/>
                  </a:lnTo>
                  <a:lnTo>
                    <a:pt x="17100" y="738761"/>
                  </a:lnTo>
                  <a:lnTo>
                    <a:pt x="6248" y="784682"/>
                  </a:lnTo>
                  <a:lnTo>
                    <a:pt x="0" y="824484"/>
                  </a:lnTo>
                  <a:lnTo>
                    <a:pt x="1991867" y="824484"/>
                  </a:lnTo>
                  <a:lnTo>
                    <a:pt x="1985619" y="784682"/>
                  </a:lnTo>
                  <a:lnTo>
                    <a:pt x="1974767" y="738761"/>
                  </a:lnTo>
                  <a:lnTo>
                    <a:pt x="1961739" y="693688"/>
                  </a:lnTo>
                  <a:lnTo>
                    <a:pt x="1946591" y="649517"/>
                  </a:lnTo>
                  <a:lnTo>
                    <a:pt x="1929380" y="606304"/>
                  </a:lnTo>
                  <a:lnTo>
                    <a:pt x="1910165" y="564106"/>
                  </a:lnTo>
                  <a:lnTo>
                    <a:pt x="1889001" y="522976"/>
                  </a:lnTo>
                  <a:lnTo>
                    <a:pt x="1865946" y="482972"/>
                  </a:lnTo>
                  <a:lnTo>
                    <a:pt x="1841057" y="444148"/>
                  </a:lnTo>
                  <a:lnTo>
                    <a:pt x="1814391" y="406561"/>
                  </a:lnTo>
                  <a:lnTo>
                    <a:pt x="1786006" y="370265"/>
                  </a:lnTo>
                  <a:lnTo>
                    <a:pt x="1755958" y="335317"/>
                  </a:lnTo>
                  <a:lnTo>
                    <a:pt x="1724305" y="301771"/>
                  </a:lnTo>
                  <a:lnTo>
                    <a:pt x="1691104" y="269684"/>
                  </a:lnTo>
                  <a:lnTo>
                    <a:pt x="1656411" y="239111"/>
                  </a:lnTo>
                  <a:lnTo>
                    <a:pt x="1620284" y="210108"/>
                  </a:lnTo>
                  <a:lnTo>
                    <a:pt x="1582781" y="182730"/>
                  </a:lnTo>
                  <a:lnTo>
                    <a:pt x="1543958" y="157033"/>
                  </a:lnTo>
                  <a:lnTo>
                    <a:pt x="1503872" y="133072"/>
                  </a:lnTo>
                  <a:lnTo>
                    <a:pt x="1462580" y="110903"/>
                  </a:lnTo>
                  <a:lnTo>
                    <a:pt x="1420141" y="90582"/>
                  </a:lnTo>
                  <a:lnTo>
                    <a:pt x="1376610" y="72163"/>
                  </a:lnTo>
                  <a:lnTo>
                    <a:pt x="1332045" y="55704"/>
                  </a:lnTo>
                  <a:lnTo>
                    <a:pt x="1286503" y="41259"/>
                  </a:lnTo>
                  <a:lnTo>
                    <a:pt x="1240041" y="28883"/>
                  </a:lnTo>
                  <a:lnTo>
                    <a:pt x="1192716" y="18633"/>
                  </a:lnTo>
                  <a:lnTo>
                    <a:pt x="1144586" y="10564"/>
                  </a:lnTo>
                  <a:lnTo>
                    <a:pt x="1095708" y="4732"/>
                  </a:lnTo>
                  <a:lnTo>
                    <a:pt x="1046138" y="1192"/>
                  </a:lnTo>
                  <a:lnTo>
                    <a:pt x="995933" y="0"/>
                  </a:lnTo>
                  <a:close/>
                </a:path>
              </a:pathLst>
            </a:custGeom>
            <a:solidFill>
              <a:srgbClr val="96BD48"/>
            </a:solidFill>
          </p:spPr>
          <p:txBody>
            <a:bodyPr wrap="square" lIns="0" tIns="0" rIns="0" bIns="0" rtlCol="0"/>
            <a:lstStyle/>
            <a:p>
              <a:endParaRPr/>
            </a:p>
          </p:txBody>
        </p:sp>
      </p:grpSp>
      <p:grpSp>
        <p:nvGrpSpPr>
          <p:cNvPr id="11" name="object 11"/>
          <p:cNvGrpSpPr/>
          <p:nvPr/>
        </p:nvGrpSpPr>
        <p:grpSpPr>
          <a:xfrm>
            <a:off x="9884664" y="5519928"/>
            <a:ext cx="2307590" cy="1338580"/>
            <a:chOff x="9884664" y="5519928"/>
            <a:chExt cx="2307590" cy="1338580"/>
          </a:xfrm>
        </p:grpSpPr>
        <p:sp>
          <p:nvSpPr>
            <p:cNvPr id="12" name="object 12"/>
            <p:cNvSpPr/>
            <p:nvPr/>
          </p:nvSpPr>
          <p:spPr>
            <a:xfrm>
              <a:off x="10852409" y="5519928"/>
              <a:ext cx="1339850" cy="1338580"/>
            </a:xfrm>
            <a:custGeom>
              <a:avLst/>
              <a:gdLst/>
              <a:ahLst/>
              <a:cxnLst/>
              <a:rect l="l" t="t" r="r" b="b"/>
              <a:pathLst>
                <a:path w="1339850" h="1338579">
                  <a:moveTo>
                    <a:pt x="1339595" y="0"/>
                  </a:moveTo>
                  <a:lnTo>
                    <a:pt x="61874" y="0"/>
                  </a:lnTo>
                  <a:lnTo>
                    <a:pt x="37788" y="4861"/>
                  </a:lnTo>
                  <a:lnTo>
                    <a:pt x="18121" y="18121"/>
                  </a:lnTo>
                  <a:lnTo>
                    <a:pt x="4861" y="37788"/>
                  </a:lnTo>
                  <a:lnTo>
                    <a:pt x="0" y="61874"/>
                  </a:lnTo>
                  <a:lnTo>
                    <a:pt x="0" y="1338072"/>
                  </a:lnTo>
                  <a:lnTo>
                    <a:pt x="123748" y="1338072"/>
                  </a:lnTo>
                  <a:lnTo>
                    <a:pt x="123748" y="123761"/>
                  </a:lnTo>
                  <a:lnTo>
                    <a:pt x="1339595" y="123761"/>
                  </a:lnTo>
                  <a:lnTo>
                    <a:pt x="1339595" y="0"/>
                  </a:lnTo>
                  <a:close/>
                </a:path>
              </a:pathLst>
            </a:custGeom>
            <a:solidFill>
              <a:srgbClr val="D48B2D"/>
            </a:solidFill>
          </p:spPr>
          <p:txBody>
            <a:bodyPr wrap="square" lIns="0" tIns="0" rIns="0" bIns="0" rtlCol="0"/>
            <a:lstStyle/>
            <a:p>
              <a:endParaRPr/>
            </a:p>
          </p:txBody>
        </p:sp>
        <p:sp>
          <p:nvSpPr>
            <p:cNvPr id="13" name="object 13"/>
            <p:cNvSpPr/>
            <p:nvPr/>
          </p:nvSpPr>
          <p:spPr>
            <a:xfrm>
              <a:off x="9884664" y="6658356"/>
              <a:ext cx="2307590" cy="200025"/>
            </a:xfrm>
            <a:custGeom>
              <a:avLst/>
              <a:gdLst/>
              <a:ahLst/>
              <a:cxnLst/>
              <a:rect l="l" t="t" r="r" b="b"/>
              <a:pathLst>
                <a:path w="2307590" h="200025">
                  <a:moveTo>
                    <a:pt x="2307335" y="0"/>
                  </a:moveTo>
                  <a:lnTo>
                    <a:pt x="0" y="0"/>
                  </a:lnTo>
                  <a:lnTo>
                    <a:pt x="0" y="199644"/>
                  </a:lnTo>
                  <a:lnTo>
                    <a:pt x="2307335" y="199644"/>
                  </a:lnTo>
                  <a:lnTo>
                    <a:pt x="2307335" y="0"/>
                  </a:lnTo>
                  <a:close/>
                </a:path>
              </a:pathLst>
            </a:custGeom>
            <a:solidFill>
              <a:srgbClr val="000000"/>
            </a:solidFill>
          </p:spPr>
          <p:txBody>
            <a:bodyPr wrap="square" lIns="0" tIns="0" rIns="0" bIns="0" rtlCol="0"/>
            <a:lstStyle/>
            <a:p>
              <a:endParaRPr/>
            </a:p>
          </p:txBody>
        </p:sp>
      </p:grpSp>
      <p:sp>
        <p:nvSpPr>
          <p:cNvPr id="14" name="object 14"/>
          <p:cNvSpPr txBox="1"/>
          <p:nvPr/>
        </p:nvSpPr>
        <p:spPr>
          <a:xfrm>
            <a:off x="9983509" y="6708490"/>
            <a:ext cx="2130425" cy="114300"/>
          </a:xfrm>
          <a:prstGeom prst="rect">
            <a:avLst/>
          </a:prstGeom>
        </p:spPr>
        <p:txBody>
          <a:bodyPr vert="horz" wrap="square" lIns="0" tIns="0" rIns="0" bIns="0" rtlCol="0">
            <a:spAutoFit/>
          </a:bodyPr>
          <a:lstStyle/>
          <a:p>
            <a:pPr marL="12700">
              <a:lnSpc>
                <a:spcPts val="760"/>
              </a:lnSpc>
            </a:pPr>
            <a:r>
              <a:rPr sz="700" u="sng" spc="-10" dirty="0">
                <a:solidFill>
                  <a:srgbClr val="FFFFFF"/>
                </a:solidFill>
                <a:uFill>
                  <a:solidFill>
                    <a:srgbClr val="FFFFFF"/>
                  </a:solidFill>
                </a:uFill>
                <a:latin typeface="Calibri"/>
                <a:cs typeface="Calibri"/>
                <a:hlinkClick r:id="rId3"/>
              </a:rPr>
              <a:t>This</a:t>
            </a:r>
            <a:r>
              <a:rPr sz="700" u="sng" spc="10" dirty="0">
                <a:solidFill>
                  <a:srgbClr val="FFFFFF"/>
                </a:solidFill>
                <a:uFill>
                  <a:solidFill>
                    <a:srgbClr val="FFFFFF"/>
                  </a:solidFill>
                </a:uFill>
                <a:latin typeface="Calibri"/>
                <a:cs typeface="Calibri"/>
                <a:hlinkClick r:id="rId3"/>
              </a:rPr>
              <a:t> </a:t>
            </a:r>
            <a:r>
              <a:rPr sz="700" u="sng" spc="-10" dirty="0">
                <a:solidFill>
                  <a:srgbClr val="FFFFFF"/>
                </a:solidFill>
                <a:uFill>
                  <a:solidFill>
                    <a:srgbClr val="FFFFFF"/>
                  </a:solidFill>
                </a:uFill>
                <a:latin typeface="Calibri"/>
                <a:cs typeface="Calibri"/>
                <a:hlinkClick r:id="rId3"/>
              </a:rPr>
              <a:t>Photo</a:t>
            </a:r>
            <a:r>
              <a:rPr sz="700" spc="35" dirty="0">
                <a:solidFill>
                  <a:srgbClr val="FFFFFF"/>
                </a:solidFill>
                <a:latin typeface="Calibri"/>
                <a:cs typeface="Calibri"/>
                <a:hlinkClick r:id="rId3"/>
              </a:rPr>
              <a:t> </a:t>
            </a:r>
            <a:r>
              <a:rPr sz="700" spc="-10" dirty="0">
                <a:solidFill>
                  <a:srgbClr val="FFFFFF"/>
                </a:solidFill>
                <a:latin typeface="Calibri"/>
                <a:cs typeface="Calibri"/>
              </a:rPr>
              <a:t>by</a:t>
            </a:r>
            <a:r>
              <a:rPr sz="700" spc="-5" dirty="0">
                <a:solidFill>
                  <a:srgbClr val="FFFFFF"/>
                </a:solidFill>
                <a:latin typeface="Calibri"/>
                <a:cs typeface="Calibri"/>
              </a:rPr>
              <a:t> </a:t>
            </a:r>
            <a:r>
              <a:rPr sz="700" spc="-10" dirty="0">
                <a:solidFill>
                  <a:srgbClr val="FFFFFF"/>
                </a:solidFill>
                <a:latin typeface="Calibri"/>
                <a:cs typeface="Calibri"/>
              </a:rPr>
              <a:t>Unknown</a:t>
            </a:r>
            <a:r>
              <a:rPr sz="700" spc="25" dirty="0">
                <a:solidFill>
                  <a:srgbClr val="FFFFFF"/>
                </a:solidFill>
                <a:latin typeface="Calibri"/>
                <a:cs typeface="Calibri"/>
              </a:rPr>
              <a:t> </a:t>
            </a:r>
            <a:r>
              <a:rPr sz="700" spc="-10" dirty="0">
                <a:solidFill>
                  <a:srgbClr val="FFFFFF"/>
                </a:solidFill>
                <a:latin typeface="Calibri"/>
                <a:cs typeface="Calibri"/>
              </a:rPr>
              <a:t>Author</a:t>
            </a:r>
            <a:r>
              <a:rPr sz="700" spc="20" dirty="0">
                <a:solidFill>
                  <a:srgbClr val="FFFFFF"/>
                </a:solidFill>
                <a:latin typeface="Calibri"/>
                <a:cs typeface="Calibri"/>
              </a:rPr>
              <a:t> </a:t>
            </a:r>
            <a:r>
              <a:rPr sz="700" spc="-5" dirty="0">
                <a:solidFill>
                  <a:srgbClr val="FFFFFF"/>
                </a:solidFill>
                <a:latin typeface="Calibri"/>
                <a:cs typeface="Calibri"/>
              </a:rPr>
              <a:t>is</a:t>
            </a:r>
            <a:r>
              <a:rPr sz="700" spc="10" dirty="0">
                <a:solidFill>
                  <a:srgbClr val="FFFFFF"/>
                </a:solidFill>
                <a:latin typeface="Calibri"/>
                <a:cs typeface="Calibri"/>
              </a:rPr>
              <a:t> </a:t>
            </a:r>
            <a:r>
              <a:rPr sz="700" spc="-5" dirty="0">
                <a:solidFill>
                  <a:srgbClr val="FFFFFF"/>
                </a:solidFill>
                <a:latin typeface="Calibri"/>
                <a:cs typeface="Calibri"/>
              </a:rPr>
              <a:t>licensed</a:t>
            </a:r>
            <a:r>
              <a:rPr sz="700" spc="20" dirty="0">
                <a:solidFill>
                  <a:srgbClr val="FFFFFF"/>
                </a:solidFill>
                <a:latin typeface="Calibri"/>
                <a:cs typeface="Calibri"/>
              </a:rPr>
              <a:t> </a:t>
            </a:r>
            <a:r>
              <a:rPr sz="700" spc="-10" dirty="0">
                <a:solidFill>
                  <a:srgbClr val="FFFFFF"/>
                </a:solidFill>
                <a:latin typeface="Calibri"/>
                <a:cs typeface="Calibri"/>
              </a:rPr>
              <a:t>under</a:t>
            </a:r>
            <a:r>
              <a:rPr sz="700" spc="30" dirty="0">
                <a:solidFill>
                  <a:srgbClr val="FFFFFF"/>
                </a:solidFill>
                <a:latin typeface="Calibri"/>
                <a:cs typeface="Calibri"/>
              </a:rPr>
              <a:t> </a:t>
            </a:r>
            <a:r>
              <a:rPr sz="700" u="sng" spc="-5" dirty="0">
                <a:solidFill>
                  <a:srgbClr val="FFFFFF"/>
                </a:solidFill>
                <a:uFill>
                  <a:solidFill>
                    <a:srgbClr val="FFFFFF"/>
                  </a:solidFill>
                </a:uFill>
                <a:latin typeface="Calibri"/>
                <a:cs typeface="Calibri"/>
                <a:hlinkClick r:id="rId4"/>
              </a:rPr>
              <a:t>CC</a:t>
            </a:r>
            <a:r>
              <a:rPr sz="700" u="sng" spc="10" dirty="0">
                <a:solidFill>
                  <a:srgbClr val="FFFFFF"/>
                </a:solidFill>
                <a:uFill>
                  <a:solidFill>
                    <a:srgbClr val="FFFFFF"/>
                  </a:solidFill>
                </a:uFill>
                <a:latin typeface="Calibri"/>
                <a:cs typeface="Calibri"/>
                <a:hlinkClick r:id="rId4"/>
              </a:rPr>
              <a:t> </a:t>
            </a:r>
            <a:r>
              <a:rPr sz="700" u="sng" spc="-5" dirty="0">
                <a:solidFill>
                  <a:srgbClr val="FFFFFF"/>
                </a:solidFill>
                <a:uFill>
                  <a:solidFill>
                    <a:srgbClr val="FFFFFF"/>
                  </a:solidFill>
                </a:uFill>
                <a:latin typeface="Calibri"/>
                <a:cs typeface="Calibri"/>
                <a:hlinkClick r:id="rId4"/>
              </a:rPr>
              <a:t>BY-SA</a:t>
            </a:r>
            <a:endParaRPr sz="7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D87EF-64E1-1E73-5FDD-DF2D03ED72E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AD3BAB6-BE67-38F3-A850-1D29983EE495}"/>
              </a:ext>
            </a:extLst>
          </p:cNvPr>
          <p:cNvSpPr/>
          <p:nvPr/>
        </p:nvSpPr>
        <p:spPr>
          <a:xfrm>
            <a:off x="707136" y="847344"/>
            <a:ext cx="4620895" cy="4620895"/>
          </a:xfrm>
          <a:custGeom>
            <a:avLst/>
            <a:gdLst/>
            <a:ahLst/>
            <a:cxnLst/>
            <a:rect l="l" t="t" r="r" b="b"/>
            <a:pathLst>
              <a:path w="4620895" h="4620895">
                <a:moveTo>
                  <a:pt x="2310384" y="0"/>
                </a:moveTo>
                <a:lnTo>
                  <a:pt x="2262046" y="495"/>
                </a:lnTo>
                <a:lnTo>
                  <a:pt x="2213950" y="1976"/>
                </a:lnTo>
                <a:lnTo>
                  <a:pt x="2166106" y="4431"/>
                </a:lnTo>
                <a:lnTo>
                  <a:pt x="2118523" y="7852"/>
                </a:lnTo>
                <a:lnTo>
                  <a:pt x="2071211" y="12229"/>
                </a:lnTo>
                <a:lnTo>
                  <a:pt x="2024179" y="17552"/>
                </a:lnTo>
                <a:lnTo>
                  <a:pt x="1977437" y="23812"/>
                </a:lnTo>
                <a:lnTo>
                  <a:pt x="1930996" y="30998"/>
                </a:lnTo>
                <a:lnTo>
                  <a:pt x="1884863" y="39102"/>
                </a:lnTo>
                <a:lnTo>
                  <a:pt x="1839050" y="48114"/>
                </a:lnTo>
                <a:lnTo>
                  <a:pt x="1793566" y="58023"/>
                </a:lnTo>
                <a:lnTo>
                  <a:pt x="1748420" y="68821"/>
                </a:lnTo>
                <a:lnTo>
                  <a:pt x="1703622" y="80498"/>
                </a:lnTo>
                <a:lnTo>
                  <a:pt x="1659182" y="93043"/>
                </a:lnTo>
                <a:lnTo>
                  <a:pt x="1615109" y="106448"/>
                </a:lnTo>
                <a:lnTo>
                  <a:pt x="1571413" y="120702"/>
                </a:lnTo>
                <a:lnTo>
                  <a:pt x="1528104" y="135797"/>
                </a:lnTo>
                <a:lnTo>
                  <a:pt x="1485191" y="151722"/>
                </a:lnTo>
                <a:lnTo>
                  <a:pt x="1442684" y="168468"/>
                </a:lnTo>
                <a:lnTo>
                  <a:pt x="1400592" y="186025"/>
                </a:lnTo>
                <a:lnTo>
                  <a:pt x="1358926" y="204384"/>
                </a:lnTo>
                <a:lnTo>
                  <a:pt x="1317695" y="223534"/>
                </a:lnTo>
                <a:lnTo>
                  <a:pt x="1276908" y="243466"/>
                </a:lnTo>
                <a:lnTo>
                  <a:pt x="1236575" y="264172"/>
                </a:lnTo>
                <a:lnTo>
                  <a:pt x="1196707" y="285640"/>
                </a:lnTo>
                <a:lnTo>
                  <a:pt x="1157311" y="307861"/>
                </a:lnTo>
                <a:lnTo>
                  <a:pt x="1118399" y="330826"/>
                </a:lnTo>
                <a:lnTo>
                  <a:pt x="1079980" y="354524"/>
                </a:lnTo>
                <a:lnTo>
                  <a:pt x="1042063" y="378948"/>
                </a:lnTo>
                <a:lnTo>
                  <a:pt x="1004658" y="404085"/>
                </a:lnTo>
                <a:lnTo>
                  <a:pt x="967774" y="429928"/>
                </a:lnTo>
                <a:lnTo>
                  <a:pt x="931422" y="456466"/>
                </a:lnTo>
                <a:lnTo>
                  <a:pt x="895611" y="483690"/>
                </a:lnTo>
                <a:lnTo>
                  <a:pt x="860351" y="511590"/>
                </a:lnTo>
                <a:lnTo>
                  <a:pt x="825651" y="540157"/>
                </a:lnTo>
                <a:lnTo>
                  <a:pt x="791521" y="569380"/>
                </a:lnTo>
                <a:lnTo>
                  <a:pt x="757971" y="599250"/>
                </a:lnTo>
                <a:lnTo>
                  <a:pt x="725009" y="629758"/>
                </a:lnTo>
                <a:lnTo>
                  <a:pt x="692647" y="660893"/>
                </a:lnTo>
                <a:lnTo>
                  <a:pt x="660893" y="692647"/>
                </a:lnTo>
                <a:lnTo>
                  <a:pt x="629758" y="725009"/>
                </a:lnTo>
                <a:lnTo>
                  <a:pt x="599250" y="757971"/>
                </a:lnTo>
                <a:lnTo>
                  <a:pt x="569380" y="791521"/>
                </a:lnTo>
                <a:lnTo>
                  <a:pt x="540157" y="825651"/>
                </a:lnTo>
                <a:lnTo>
                  <a:pt x="511590" y="860351"/>
                </a:lnTo>
                <a:lnTo>
                  <a:pt x="483690" y="895611"/>
                </a:lnTo>
                <a:lnTo>
                  <a:pt x="456466" y="931422"/>
                </a:lnTo>
                <a:lnTo>
                  <a:pt x="429928" y="967774"/>
                </a:lnTo>
                <a:lnTo>
                  <a:pt x="404085" y="1004658"/>
                </a:lnTo>
                <a:lnTo>
                  <a:pt x="378948" y="1042063"/>
                </a:lnTo>
                <a:lnTo>
                  <a:pt x="354524" y="1079980"/>
                </a:lnTo>
                <a:lnTo>
                  <a:pt x="330826" y="1118399"/>
                </a:lnTo>
                <a:lnTo>
                  <a:pt x="307861" y="1157311"/>
                </a:lnTo>
                <a:lnTo>
                  <a:pt x="285640" y="1196707"/>
                </a:lnTo>
                <a:lnTo>
                  <a:pt x="264172" y="1236575"/>
                </a:lnTo>
                <a:lnTo>
                  <a:pt x="243466" y="1276908"/>
                </a:lnTo>
                <a:lnTo>
                  <a:pt x="223534" y="1317695"/>
                </a:lnTo>
                <a:lnTo>
                  <a:pt x="204384" y="1358926"/>
                </a:lnTo>
                <a:lnTo>
                  <a:pt x="186025" y="1400592"/>
                </a:lnTo>
                <a:lnTo>
                  <a:pt x="168468" y="1442684"/>
                </a:lnTo>
                <a:lnTo>
                  <a:pt x="151722" y="1485191"/>
                </a:lnTo>
                <a:lnTo>
                  <a:pt x="135797" y="1528104"/>
                </a:lnTo>
                <a:lnTo>
                  <a:pt x="120702" y="1571413"/>
                </a:lnTo>
                <a:lnTo>
                  <a:pt x="106448" y="1615109"/>
                </a:lnTo>
                <a:lnTo>
                  <a:pt x="93043" y="1659182"/>
                </a:lnTo>
                <a:lnTo>
                  <a:pt x="80498" y="1703622"/>
                </a:lnTo>
                <a:lnTo>
                  <a:pt x="68821" y="1748420"/>
                </a:lnTo>
                <a:lnTo>
                  <a:pt x="58023" y="1793566"/>
                </a:lnTo>
                <a:lnTo>
                  <a:pt x="48114" y="1839050"/>
                </a:lnTo>
                <a:lnTo>
                  <a:pt x="39102" y="1884863"/>
                </a:lnTo>
                <a:lnTo>
                  <a:pt x="30998" y="1930996"/>
                </a:lnTo>
                <a:lnTo>
                  <a:pt x="23812" y="1977437"/>
                </a:lnTo>
                <a:lnTo>
                  <a:pt x="17552" y="2024179"/>
                </a:lnTo>
                <a:lnTo>
                  <a:pt x="12229" y="2071211"/>
                </a:lnTo>
                <a:lnTo>
                  <a:pt x="7852" y="2118523"/>
                </a:lnTo>
                <a:lnTo>
                  <a:pt x="4431" y="2166106"/>
                </a:lnTo>
                <a:lnTo>
                  <a:pt x="1976" y="2213950"/>
                </a:lnTo>
                <a:lnTo>
                  <a:pt x="495" y="2262046"/>
                </a:lnTo>
                <a:lnTo>
                  <a:pt x="0" y="2310383"/>
                </a:lnTo>
                <a:lnTo>
                  <a:pt x="495" y="2358721"/>
                </a:lnTo>
                <a:lnTo>
                  <a:pt x="1976" y="2406817"/>
                </a:lnTo>
                <a:lnTo>
                  <a:pt x="4431" y="2454661"/>
                </a:lnTo>
                <a:lnTo>
                  <a:pt x="7852" y="2502244"/>
                </a:lnTo>
                <a:lnTo>
                  <a:pt x="12229" y="2549556"/>
                </a:lnTo>
                <a:lnTo>
                  <a:pt x="17552" y="2596588"/>
                </a:lnTo>
                <a:lnTo>
                  <a:pt x="23812" y="2643330"/>
                </a:lnTo>
                <a:lnTo>
                  <a:pt x="30998" y="2689771"/>
                </a:lnTo>
                <a:lnTo>
                  <a:pt x="39102" y="2735904"/>
                </a:lnTo>
                <a:lnTo>
                  <a:pt x="48114" y="2781717"/>
                </a:lnTo>
                <a:lnTo>
                  <a:pt x="58023" y="2827201"/>
                </a:lnTo>
                <a:lnTo>
                  <a:pt x="68821" y="2872347"/>
                </a:lnTo>
                <a:lnTo>
                  <a:pt x="80498" y="2917145"/>
                </a:lnTo>
                <a:lnTo>
                  <a:pt x="93043" y="2961585"/>
                </a:lnTo>
                <a:lnTo>
                  <a:pt x="106448" y="3005658"/>
                </a:lnTo>
                <a:lnTo>
                  <a:pt x="120702" y="3049354"/>
                </a:lnTo>
                <a:lnTo>
                  <a:pt x="135797" y="3092663"/>
                </a:lnTo>
                <a:lnTo>
                  <a:pt x="151722" y="3135576"/>
                </a:lnTo>
                <a:lnTo>
                  <a:pt x="168468" y="3178083"/>
                </a:lnTo>
                <a:lnTo>
                  <a:pt x="186025" y="3220175"/>
                </a:lnTo>
                <a:lnTo>
                  <a:pt x="204384" y="3261841"/>
                </a:lnTo>
                <a:lnTo>
                  <a:pt x="223534" y="3303072"/>
                </a:lnTo>
                <a:lnTo>
                  <a:pt x="243466" y="3343859"/>
                </a:lnTo>
                <a:lnTo>
                  <a:pt x="264172" y="3384192"/>
                </a:lnTo>
                <a:lnTo>
                  <a:pt x="285640" y="3424060"/>
                </a:lnTo>
                <a:lnTo>
                  <a:pt x="307861" y="3463456"/>
                </a:lnTo>
                <a:lnTo>
                  <a:pt x="330826" y="3502368"/>
                </a:lnTo>
                <a:lnTo>
                  <a:pt x="354524" y="3540787"/>
                </a:lnTo>
                <a:lnTo>
                  <a:pt x="378948" y="3578704"/>
                </a:lnTo>
                <a:lnTo>
                  <a:pt x="404085" y="3616109"/>
                </a:lnTo>
                <a:lnTo>
                  <a:pt x="429928" y="3652993"/>
                </a:lnTo>
                <a:lnTo>
                  <a:pt x="456466" y="3689345"/>
                </a:lnTo>
                <a:lnTo>
                  <a:pt x="483690" y="3725156"/>
                </a:lnTo>
                <a:lnTo>
                  <a:pt x="511590" y="3760416"/>
                </a:lnTo>
                <a:lnTo>
                  <a:pt x="540157" y="3795116"/>
                </a:lnTo>
                <a:lnTo>
                  <a:pt x="569380" y="3829246"/>
                </a:lnTo>
                <a:lnTo>
                  <a:pt x="599250" y="3862796"/>
                </a:lnTo>
                <a:lnTo>
                  <a:pt x="629758" y="3895758"/>
                </a:lnTo>
                <a:lnTo>
                  <a:pt x="660893" y="3928120"/>
                </a:lnTo>
                <a:lnTo>
                  <a:pt x="692647" y="3959874"/>
                </a:lnTo>
                <a:lnTo>
                  <a:pt x="725009" y="3991009"/>
                </a:lnTo>
                <a:lnTo>
                  <a:pt x="757971" y="4021517"/>
                </a:lnTo>
                <a:lnTo>
                  <a:pt x="791521" y="4051387"/>
                </a:lnTo>
                <a:lnTo>
                  <a:pt x="825651" y="4080610"/>
                </a:lnTo>
                <a:lnTo>
                  <a:pt x="860351" y="4109177"/>
                </a:lnTo>
                <a:lnTo>
                  <a:pt x="895611" y="4137077"/>
                </a:lnTo>
                <a:lnTo>
                  <a:pt x="931422" y="4164301"/>
                </a:lnTo>
                <a:lnTo>
                  <a:pt x="967774" y="4190839"/>
                </a:lnTo>
                <a:lnTo>
                  <a:pt x="1004658" y="4216682"/>
                </a:lnTo>
                <a:lnTo>
                  <a:pt x="1042063" y="4241819"/>
                </a:lnTo>
                <a:lnTo>
                  <a:pt x="1079980" y="4266243"/>
                </a:lnTo>
                <a:lnTo>
                  <a:pt x="1118399" y="4289941"/>
                </a:lnTo>
                <a:lnTo>
                  <a:pt x="1157311" y="4312906"/>
                </a:lnTo>
                <a:lnTo>
                  <a:pt x="1196707" y="4335127"/>
                </a:lnTo>
                <a:lnTo>
                  <a:pt x="1236575" y="4356595"/>
                </a:lnTo>
                <a:lnTo>
                  <a:pt x="1276908" y="4377301"/>
                </a:lnTo>
                <a:lnTo>
                  <a:pt x="1317695" y="4397233"/>
                </a:lnTo>
                <a:lnTo>
                  <a:pt x="1358926" y="4416383"/>
                </a:lnTo>
                <a:lnTo>
                  <a:pt x="1400592" y="4434742"/>
                </a:lnTo>
                <a:lnTo>
                  <a:pt x="1442684" y="4452299"/>
                </a:lnTo>
                <a:lnTo>
                  <a:pt x="1485191" y="4469045"/>
                </a:lnTo>
                <a:lnTo>
                  <a:pt x="1528104" y="4484970"/>
                </a:lnTo>
                <a:lnTo>
                  <a:pt x="1571413" y="4500065"/>
                </a:lnTo>
                <a:lnTo>
                  <a:pt x="1615109" y="4514319"/>
                </a:lnTo>
                <a:lnTo>
                  <a:pt x="1659182" y="4527724"/>
                </a:lnTo>
                <a:lnTo>
                  <a:pt x="1703622" y="4540269"/>
                </a:lnTo>
                <a:lnTo>
                  <a:pt x="1748420" y="4551946"/>
                </a:lnTo>
                <a:lnTo>
                  <a:pt x="1793566" y="4562744"/>
                </a:lnTo>
                <a:lnTo>
                  <a:pt x="1839050" y="4572653"/>
                </a:lnTo>
                <a:lnTo>
                  <a:pt x="1884863" y="4581665"/>
                </a:lnTo>
                <a:lnTo>
                  <a:pt x="1930996" y="4589769"/>
                </a:lnTo>
                <a:lnTo>
                  <a:pt x="1977437" y="4596955"/>
                </a:lnTo>
                <a:lnTo>
                  <a:pt x="2024179" y="4603215"/>
                </a:lnTo>
                <a:lnTo>
                  <a:pt x="2071211" y="4608538"/>
                </a:lnTo>
                <a:lnTo>
                  <a:pt x="2118523" y="4612915"/>
                </a:lnTo>
                <a:lnTo>
                  <a:pt x="2166106" y="4616336"/>
                </a:lnTo>
                <a:lnTo>
                  <a:pt x="2213950" y="4618791"/>
                </a:lnTo>
                <a:lnTo>
                  <a:pt x="2262046" y="4620272"/>
                </a:lnTo>
                <a:lnTo>
                  <a:pt x="2310384" y="4620767"/>
                </a:lnTo>
                <a:lnTo>
                  <a:pt x="2358721" y="4620272"/>
                </a:lnTo>
                <a:lnTo>
                  <a:pt x="2406817" y="4618791"/>
                </a:lnTo>
                <a:lnTo>
                  <a:pt x="2454661" y="4616336"/>
                </a:lnTo>
                <a:lnTo>
                  <a:pt x="2502244" y="4612915"/>
                </a:lnTo>
                <a:lnTo>
                  <a:pt x="2549556" y="4608538"/>
                </a:lnTo>
                <a:lnTo>
                  <a:pt x="2596588" y="4603215"/>
                </a:lnTo>
                <a:lnTo>
                  <a:pt x="2643330" y="4596955"/>
                </a:lnTo>
                <a:lnTo>
                  <a:pt x="2689771" y="4589769"/>
                </a:lnTo>
                <a:lnTo>
                  <a:pt x="2735904" y="4581665"/>
                </a:lnTo>
                <a:lnTo>
                  <a:pt x="2781717" y="4572653"/>
                </a:lnTo>
                <a:lnTo>
                  <a:pt x="2827201" y="4562744"/>
                </a:lnTo>
                <a:lnTo>
                  <a:pt x="2872347" y="4551946"/>
                </a:lnTo>
                <a:lnTo>
                  <a:pt x="2917145" y="4540269"/>
                </a:lnTo>
                <a:lnTo>
                  <a:pt x="2961585" y="4527724"/>
                </a:lnTo>
                <a:lnTo>
                  <a:pt x="3005658" y="4514319"/>
                </a:lnTo>
                <a:lnTo>
                  <a:pt x="3049354" y="4500065"/>
                </a:lnTo>
                <a:lnTo>
                  <a:pt x="3092663" y="4484970"/>
                </a:lnTo>
                <a:lnTo>
                  <a:pt x="3135576" y="4469045"/>
                </a:lnTo>
                <a:lnTo>
                  <a:pt x="3178083" y="4452299"/>
                </a:lnTo>
                <a:lnTo>
                  <a:pt x="3220175" y="4434742"/>
                </a:lnTo>
                <a:lnTo>
                  <a:pt x="3261841" y="4416383"/>
                </a:lnTo>
                <a:lnTo>
                  <a:pt x="3303072" y="4397233"/>
                </a:lnTo>
                <a:lnTo>
                  <a:pt x="3343859" y="4377301"/>
                </a:lnTo>
                <a:lnTo>
                  <a:pt x="3384192" y="4356595"/>
                </a:lnTo>
                <a:lnTo>
                  <a:pt x="3424060" y="4335127"/>
                </a:lnTo>
                <a:lnTo>
                  <a:pt x="3463456" y="4312906"/>
                </a:lnTo>
                <a:lnTo>
                  <a:pt x="3502368" y="4289941"/>
                </a:lnTo>
                <a:lnTo>
                  <a:pt x="3540787" y="4266243"/>
                </a:lnTo>
                <a:lnTo>
                  <a:pt x="3578704" y="4241819"/>
                </a:lnTo>
                <a:lnTo>
                  <a:pt x="3616109" y="4216682"/>
                </a:lnTo>
                <a:lnTo>
                  <a:pt x="3652993" y="4190839"/>
                </a:lnTo>
                <a:lnTo>
                  <a:pt x="3689345" y="4164301"/>
                </a:lnTo>
                <a:lnTo>
                  <a:pt x="3725156" y="4137077"/>
                </a:lnTo>
                <a:lnTo>
                  <a:pt x="3760416" y="4109177"/>
                </a:lnTo>
                <a:lnTo>
                  <a:pt x="3795116" y="4080610"/>
                </a:lnTo>
                <a:lnTo>
                  <a:pt x="3829246" y="4051387"/>
                </a:lnTo>
                <a:lnTo>
                  <a:pt x="3862796" y="4021517"/>
                </a:lnTo>
                <a:lnTo>
                  <a:pt x="3895758" y="3991009"/>
                </a:lnTo>
                <a:lnTo>
                  <a:pt x="3928120" y="3959874"/>
                </a:lnTo>
                <a:lnTo>
                  <a:pt x="3959874" y="3928120"/>
                </a:lnTo>
                <a:lnTo>
                  <a:pt x="3991009" y="3895758"/>
                </a:lnTo>
                <a:lnTo>
                  <a:pt x="4021517" y="3862796"/>
                </a:lnTo>
                <a:lnTo>
                  <a:pt x="4051387" y="3829246"/>
                </a:lnTo>
                <a:lnTo>
                  <a:pt x="4080610" y="3795116"/>
                </a:lnTo>
                <a:lnTo>
                  <a:pt x="4109177" y="3760416"/>
                </a:lnTo>
                <a:lnTo>
                  <a:pt x="4137077" y="3725156"/>
                </a:lnTo>
                <a:lnTo>
                  <a:pt x="4164301" y="3689345"/>
                </a:lnTo>
                <a:lnTo>
                  <a:pt x="4190839" y="3652993"/>
                </a:lnTo>
                <a:lnTo>
                  <a:pt x="4216682" y="3616109"/>
                </a:lnTo>
                <a:lnTo>
                  <a:pt x="4241819" y="3578704"/>
                </a:lnTo>
                <a:lnTo>
                  <a:pt x="4266243" y="3540787"/>
                </a:lnTo>
                <a:lnTo>
                  <a:pt x="4289941" y="3502368"/>
                </a:lnTo>
                <a:lnTo>
                  <a:pt x="4312906" y="3463456"/>
                </a:lnTo>
                <a:lnTo>
                  <a:pt x="4335127" y="3424060"/>
                </a:lnTo>
                <a:lnTo>
                  <a:pt x="4356595" y="3384192"/>
                </a:lnTo>
                <a:lnTo>
                  <a:pt x="4377301" y="3343859"/>
                </a:lnTo>
                <a:lnTo>
                  <a:pt x="4397233" y="3303072"/>
                </a:lnTo>
                <a:lnTo>
                  <a:pt x="4416383" y="3261841"/>
                </a:lnTo>
                <a:lnTo>
                  <a:pt x="4434742" y="3220175"/>
                </a:lnTo>
                <a:lnTo>
                  <a:pt x="4452299" y="3178083"/>
                </a:lnTo>
                <a:lnTo>
                  <a:pt x="4469045" y="3135576"/>
                </a:lnTo>
                <a:lnTo>
                  <a:pt x="4484970" y="3092663"/>
                </a:lnTo>
                <a:lnTo>
                  <a:pt x="4500065" y="3049354"/>
                </a:lnTo>
                <a:lnTo>
                  <a:pt x="4514319" y="3005658"/>
                </a:lnTo>
                <a:lnTo>
                  <a:pt x="4527724" y="2961585"/>
                </a:lnTo>
                <a:lnTo>
                  <a:pt x="4540269" y="2917145"/>
                </a:lnTo>
                <a:lnTo>
                  <a:pt x="4551946" y="2872347"/>
                </a:lnTo>
                <a:lnTo>
                  <a:pt x="4562744" y="2827201"/>
                </a:lnTo>
                <a:lnTo>
                  <a:pt x="4572653" y="2781717"/>
                </a:lnTo>
                <a:lnTo>
                  <a:pt x="4581665" y="2735904"/>
                </a:lnTo>
                <a:lnTo>
                  <a:pt x="4589769" y="2689771"/>
                </a:lnTo>
                <a:lnTo>
                  <a:pt x="4596955" y="2643330"/>
                </a:lnTo>
                <a:lnTo>
                  <a:pt x="4603215" y="2596588"/>
                </a:lnTo>
                <a:lnTo>
                  <a:pt x="4608538" y="2549556"/>
                </a:lnTo>
                <a:lnTo>
                  <a:pt x="4612915" y="2502244"/>
                </a:lnTo>
                <a:lnTo>
                  <a:pt x="4616336" y="2454661"/>
                </a:lnTo>
                <a:lnTo>
                  <a:pt x="4618791" y="2406817"/>
                </a:lnTo>
                <a:lnTo>
                  <a:pt x="4620272" y="2358721"/>
                </a:lnTo>
                <a:lnTo>
                  <a:pt x="4620768" y="2310383"/>
                </a:lnTo>
                <a:lnTo>
                  <a:pt x="4620272" y="2262046"/>
                </a:lnTo>
                <a:lnTo>
                  <a:pt x="4618791" y="2213950"/>
                </a:lnTo>
                <a:lnTo>
                  <a:pt x="4616336" y="2166106"/>
                </a:lnTo>
                <a:lnTo>
                  <a:pt x="4612915" y="2118523"/>
                </a:lnTo>
                <a:lnTo>
                  <a:pt x="4608538" y="2071211"/>
                </a:lnTo>
                <a:lnTo>
                  <a:pt x="4603215" y="2024179"/>
                </a:lnTo>
                <a:lnTo>
                  <a:pt x="4596955" y="1977437"/>
                </a:lnTo>
                <a:lnTo>
                  <a:pt x="4589769" y="1930996"/>
                </a:lnTo>
                <a:lnTo>
                  <a:pt x="4581665" y="1884863"/>
                </a:lnTo>
                <a:lnTo>
                  <a:pt x="4572653" y="1839050"/>
                </a:lnTo>
                <a:lnTo>
                  <a:pt x="4562744" y="1793566"/>
                </a:lnTo>
                <a:lnTo>
                  <a:pt x="4551946" y="1748420"/>
                </a:lnTo>
                <a:lnTo>
                  <a:pt x="4540269" y="1703622"/>
                </a:lnTo>
                <a:lnTo>
                  <a:pt x="4527724" y="1659182"/>
                </a:lnTo>
                <a:lnTo>
                  <a:pt x="4514319" y="1615109"/>
                </a:lnTo>
                <a:lnTo>
                  <a:pt x="4500065" y="1571413"/>
                </a:lnTo>
                <a:lnTo>
                  <a:pt x="4484970" y="1528104"/>
                </a:lnTo>
                <a:lnTo>
                  <a:pt x="4469045" y="1485191"/>
                </a:lnTo>
                <a:lnTo>
                  <a:pt x="4452299" y="1442684"/>
                </a:lnTo>
                <a:lnTo>
                  <a:pt x="4434742" y="1400592"/>
                </a:lnTo>
                <a:lnTo>
                  <a:pt x="4416383" y="1358926"/>
                </a:lnTo>
                <a:lnTo>
                  <a:pt x="4397233" y="1317695"/>
                </a:lnTo>
                <a:lnTo>
                  <a:pt x="4377301" y="1276908"/>
                </a:lnTo>
                <a:lnTo>
                  <a:pt x="4356595" y="1236575"/>
                </a:lnTo>
                <a:lnTo>
                  <a:pt x="4335127" y="1196707"/>
                </a:lnTo>
                <a:lnTo>
                  <a:pt x="4312906" y="1157311"/>
                </a:lnTo>
                <a:lnTo>
                  <a:pt x="4289941" y="1118399"/>
                </a:lnTo>
                <a:lnTo>
                  <a:pt x="4266243" y="1079980"/>
                </a:lnTo>
                <a:lnTo>
                  <a:pt x="4241819" y="1042063"/>
                </a:lnTo>
                <a:lnTo>
                  <a:pt x="4216682" y="1004658"/>
                </a:lnTo>
                <a:lnTo>
                  <a:pt x="4190839" y="967774"/>
                </a:lnTo>
                <a:lnTo>
                  <a:pt x="4164301" y="931422"/>
                </a:lnTo>
                <a:lnTo>
                  <a:pt x="4137077" y="895611"/>
                </a:lnTo>
                <a:lnTo>
                  <a:pt x="4109177" y="860351"/>
                </a:lnTo>
                <a:lnTo>
                  <a:pt x="4080610" y="825651"/>
                </a:lnTo>
                <a:lnTo>
                  <a:pt x="4051387" y="791521"/>
                </a:lnTo>
                <a:lnTo>
                  <a:pt x="4021517" y="757971"/>
                </a:lnTo>
                <a:lnTo>
                  <a:pt x="3991009" y="725009"/>
                </a:lnTo>
                <a:lnTo>
                  <a:pt x="3959874" y="692647"/>
                </a:lnTo>
                <a:lnTo>
                  <a:pt x="3928120" y="660893"/>
                </a:lnTo>
                <a:lnTo>
                  <a:pt x="3895758" y="629758"/>
                </a:lnTo>
                <a:lnTo>
                  <a:pt x="3862796" y="599250"/>
                </a:lnTo>
                <a:lnTo>
                  <a:pt x="3829246" y="569380"/>
                </a:lnTo>
                <a:lnTo>
                  <a:pt x="3795116" y="540157"/>
                </a:lnTo>
                <a:lnTo>
                  <a:pt x="3760416" y="511590"/>
                </a:lnTo>
                <a:lnTo>
                  <a:pt x="3725156" y="483690"/>
                </a:lnTo>
                <a:lnTo>
                  <a:pt x="3689345" y="456466"/>
                </a:lnTo>
                <a:lnTo>
                  <a:pt x="3652993" y="429928"/>
                </a:lnTo>
                <a:lnTo>
                  <a:pt x="3616109" y="404085"/>
                </a:lnTo>
                <a:lnTo>
                  <a:pt x="3578704" y="378948"/>
                </a:lnTo>
                <a:lnTo>
                  <a:pt x="3540787" y="354524"/>
                </a:lnTo>
                <a:lnTo>
                  <a:pt x="3502368" y="330826"/>
                </a:lnTo>
                <a:lnTo>
                  <a:pt x="3463456" y="307861"/>
                </a:lnTo>
                <a:lnTo>
                  <a:pt x="3424060" y="285640"/>
                </a:lnTo>
                <a:lnTo>
                  <a:pt x="3384192" y="264172"/>
                </a:lnTo>
                <a:lnTo>
                  <a:pt x="3343859" y="243466"/>
                </a:lnTo>
                <a:lnTo>
                  <a:pt x="3303072" y="223534"/>
                </a:lnTo>
                <a:lnTo>
                  <a:pt x="3261841" y="204384"/>
                </a:lnTo>
                <a:lnTo>
                  <a:pt x="3220175" y="186025"/>
                </a:lnTo>
                <a:lnTo>
                  <a:pt x="3178083" y="168468"/>
                </a:lnTo>
                <a:lnTo>
                  <a:pt x="3135576" y="151722"/>
                </a:lnTo>
                <a:lnTo>
                  <a:pt x="3092663" y="135797"/>
                </a:lnTo>
                <a:lnTo>
                  <a:pt x="3049354" y="120702"/>
                </a:lnTo>
                <a:lnTo>
                  <a:pt x="3005658" y="106448"/>
                </a:lnTo>
                <a:lnTo>
                  <a:pt x="2961585" y="93043"/>
                </a:lnTo>
                <a:lnTo>
                  <a:pt x="2917145" y="80498"/>
                </a:lnTo>
                <a:lnTo>
                  <a:pt x="2872347" y="68821"/>
                </a:lnTo>
                <a:lnTo>
                  <a:pt x="2827201" y="58023"/>
                </a:lnTo>
                <a:lnTo>
                  <a:pt x="2781717" y="48114"/>
                </a:lnTo>
                <a:lnTo>
                  <a:pt x="2735904" y="39102"/>
                </a:lnTo>
                <a:lnTo>
                  <a:pt x="2689771" y="30998"/>
                </a:lnTo>
                <a:lnTo>
                  <a:pt x="2643330" y="23812"/>
                </a:lnTo>
                <a:lnTo>
                  <a:pt x="2596588" y="17552"/>
                </a:lnTo>
                <a:lnTo>
                  <a:pt x="2549556" y="12229"/>
                </a:lnTo>
                <a:lnTo>
                  <a:pt x="2502244" y="7852"/>
                </a:lnTo>
                <a:lnTo>
                  <a:pt x="2454661" y="4431"/>
                </a:lnTo>
                <a:lnTo>
                  <a:pt x="2406817" y="1976"/>
                </a:lnTo>
                <a:lnTo>
                  <a:pt x="2358721" y="495"/>
                </a:lnTo>
                <a:lnTo>
                  <a:pt x="2310384" y="0"/>
                </a:lnTo>
                <a:close/>
              </a:path>
            </a:pathLst>
          </a:custGeom>
          <a:solidFill>
            <a:srgbClr val="96BD48"/>
          </a:solidFill>
        </p:spPr>
        <p:txBody>
          <a:bodyPr wrap="square" lIns="0" tIns="0" rIns="0" bIns="0" rtlCol="0"/>
          <a:lstStyle/>
          <a:p>
            <a:endParaRPr/>
          </a:p>
        </p:txBody>
      </p:sp>
      <p:sp>
        <p:nvSpPr>
          <p:cNvPr id="3" name="object 3">
            <a:extLst>
              <a:ext uri="{FF2B5EF4-FFF2-40B4-BE49-F238E27FC236}">
                <a16:creationId xmlns:a16="http://schemas.microsoft.com/office/drawing/2014/main" id="{74E91C01-2817-D410-535E-8A681F713569}"/>
              </a:ext>
            </a:extLst>
          </p:cNvPr>
          <p:cNvSpPr txBox="1"/>
          <p:nvPr/>
        </p:nvSpPr>
        <p:spPr>
          <a:xfrm>
            <a:off x="1295400" y="2592920"/>
            <a:ext cx="3505200" cy="1321516"/>
          </a:xfrm>
          <a:prstGeom prst="rect">
            <a:avLst/>
          </a:prstGeom>
        </p:spPr>
        <p:txBody>
          <a:bodyPr vert="horz" wrap="square" lIns="0" tIns="89535" rIns="0" bIns="0" rtlCol="0">
            <a:spAutoFit/>
          </a:bodyPr>
          <a:lstStyle/>
          <a:p>
            <a:pPr marL="12700" marR="5080" indent="24130">
              <a:lnSpc>
                <a:spcPts val="4750"/>
              </a:lnSpc>
              <a:spcBef>
                <a:spcPts val="705"/>
              </a:spcBef>
            </a:pPr>
            <a:r>
              <a:rPr lang="en-US" sz="4400" spc="-40" dirty="0">
                <a:latin typeface="Calibri Light"/>
                <a:cs typeface="Calibri Light"/>
              </a:rPr>
              <a:t>   </a:t>
            </a:r>
            <a:r>
              <a:rPr lang="en-US" sz="4400" b="1" spc="-40" dirty="0">
                <a:latin typeface="Calibri Light"/>
                <a:cs typeface="Calibri Light"/>
              </a:rPr>
              <a:t>Exploratory Data Analysis</a:t>
            </a:r>
            <a:endParaRPr sz="4400" b="1" dirty="0">
              <a:latin typeface="Calibri Light"/>
              <a:cs typeface="Calibri Light"/>
            </a:endParaRPr>
          </a:p>
        </p:txBody>
      </p:sp>
      <p:sp>
        <p:nvSpPr>
          <p:cNvPr id="7" name="object 7">
            <a:extLst>
              <a:ext uri="{FF2B5EF4-FFF2-40B4-BE49-F238E27FC236}">
                <a16:creationId xmlns:a16="http://schemas.microsoft.com/office/drawing/2014/main" id="{E60FDBB6-48BE-AF6C-8011-9BDB74AF3D23}"/>
              </a:ext>
            </a:extLst>
          </p:cNvPr>
          <p:cNvSpPr/>
          <p:nvPr/>
        </p:nvSpPr>
        <p:spPr>
          <a:xfrm>
            <a:off x="530355" y="0"/>
            <a:ext cx="1155700" cy="591820"/>
          </a:xfrm>
          <a:custGeom>
            <a:avLst/>
            <a:gdLst/>
            <a:ahLst/>
            <a:cxnLst/>
            <a:rect l="l" t="t" r="r" b="b"/>
            <a:pathLst>
              <a:path w="1155700" h="591820">
                <a:moveTo>
                  <a:pt x="1153833" y="0"/>
                </a:moveTo>
                <a:lnTo>
                  <a:pt x="1346" y="0"/>
                </a:lnTo>
                <a:lnTo>
                  <a:pt x="0" y="13449"/>
                </a:lnTo>
                <a:lnTo>
                  <a:pt x="1914" y="60842"/>
                </a:lnTo>
                <a:lnTo>
                  <a:pt x="7559" y="107180"/>
                </a:lnTo>
                <a:lnTo>
                  <a:pt x="16786" y="152314"/>
                </a:lnTo>
                <a:lnTo>
                  <a:pt x="29446" y="196096"/>
                </a:lnTo>
                <a:lnTo>
                  <a:pt x="45390" y="238376"/>
                </a:lnTo>
                <a:lnTo>
                  <a:pt x="64470" y="279007"/>
                </a:lnTo>
                <a:lnTo>
                  <a:pt x="86536" y="317839"/>
                </a:lnTo>
                <a:lnTo>
                  <a:pt x="111442" y="354724"/>
                </a:lnTo>
                <a:lnTo>
                  <a:pt x="139037" y="389513"/>
                </a:lnTo>
                <a:lnTo>
                  <a:pt x="169173" y="422057"/>
                </a:lnTo>
                <a:lnTo>
                  <a:pt x="201702" y="452207"/>
                </a:lnTo>
                <a:lnTo>
                  <a:pt x="236474" y="479816"/>
                </a:lnTo>
                <a:lnTo>
                  <a:pt x="273342" y="504733"/>
                </a:lnTo>
                <a:lnTo>
                  <a:pt x="312156" y="526810"/>
                </a:lnTo>
                <a:lnTo>
                  <a:pt x="352769" y="545899"/>
                </a:lnTo>
                <a:lnTo>
                  <a:pt x="395030" y="561851"/>
                </a:lnTo>
                <a:lnTo>
                  <a:pt x="438792" y="574517"/>
                </a:lnTo>
                <a:lnTo>
                  <a:pt x="483906" y="583748"/>
                </a:lnTo>
                <a:lnTo>
                  <a:pt x="530223" y="589396"/>
                </a:lnTo>
                <a:lnTo>
                  <a:pt x="577596" y="591312"/>
                </a:lnTo>
                <a:lnTo>
                  <a:pt x="624968" y="589396"/>
                </a:lnTo>
                <a:lnTo>
                  <a:pt x="671285" y="583748"/>
                </a:lnTo>
                <a:lnTo>
                  <a:pt x="716399" y="574517"/>
                </a:lnTo>
                <a:lnTo>
                  <a:pt x="760161" y="561851"/>
                </a:lnTo>
                <a:lnTo>
                  <a:pt x="802422" y="545899"/>
                </a:lnTo>
                <a:lnTo>
                  <a:pt x="843035" y="526810"/>
                </a:lnTo>
                <a:lnTo>
                  <a:pt x="881849" y="504733"/>
                </a:lnTo>
                <a:lnTo>
                  <a:pt x="918717" y="479816"/>
                </a:lnTo>
                <a:lnTo>
                  <a:pt x="953489" y="452207"/>
                </a:lnTo>
                <a:lnTo>
                  <a:pt x="986018" y="422057"/>
                </a:lnTo>
                <a:lnTo>
                  <a:pt x="1016154" y="389513"/>
                </a:lnTo>
                <a:lnTo>
                  <a:pt x="1043749" y="354724"/>
                </a:lnTo>
                <a:lnTo>
                  <a:pt x="1068655" y="317839"/>
                </a:lnTo>
                <a:lnTo>
                  <a:pt x="1090721" y="279007"/>
                </a:lnTo>
                <a:lnTo>
                  <a:pt x="1109801" y="238376"/>
                </a:lnTo>
                <a:lnTo>
                  <a:pt x="1125745" y="196096"/>
                </a:lnTo>
                <a:lnTo>
                  <a:pt x="1138405" y="152314"/>
                </a:lnTo>
                <a:lnTo>
                  <a:pt x="1147632" y="107180"/>
                </a:lnTo>
                <a:lnTo>
                  <a:pt x="1153277" y="60842"/>
                </a:lnTo>
                <a:lnTo>
                  <a:pt x="1155192" y="13449"/>
                </a:lnTo>
                <a:lnTo>
                  <a:pt x="1153833" y="0"/>
                </a:lnTo>
                <a:close/>
              </a:path>
            </a:pathLst>
          </a:custGeom>
          <a:solidFill>
            <a:srgbClr val="C8482C"/>
          </a:solidFill>
        </p:spPr>
        <p:txBody>
          <a:bodyPr wrap="square" lIns="0" tIns="0" rIns="0" bIns="0" rtlCol="0"/>
          <a:lstStyle/>
          <a:p>
            <a:endParaRPr/>
          </a:p>
        </p:txBody>
      </p:sp>
      <p:sp>
        <p:nvSpPr>
          <p:cNvPr id="8" name="object 8">
            <a:extLst>
              <a:ext uri="{FF2B5EF4-FFF2-40B4-BE49-F238E27FC236}">
                <a16:creationId xmlns:a16="http://schemas.microsoft.com/office/drawing/2014/main" id="{FAFE9B6B-E77D-191A-00F8-498AB6DBFFBB}"/>
              </a:ext>
            </a:extLst>
          </p:cNvPr>
          <p:cNvSpPr/>
          <p:nvPr/>
        </p:nvSpPr>
        <p:spPr>
          <a:xfrm>
            <a:off x="3960876" y="0"/>
            <a:ext cx="1737360" cy="960119"/>
          </a:xfrm>
          <a:custGeom>
            <a:avLst/>
            <a:gdLst/>
            <a:ahLst/>
            <a:cxnLst/>
            <a:rect l="l" t="t" r="r" b="b"/>
            <a:pathLst>
              <a:path w="1737360" h="960119">
                <a:moveTo>
                  <a:pt x="1737360" y="0"/>
                </a:moveTo>
                <a:lnTo>
                  <a:pt x="1613535" y="0"/>
                </a:lnTo>
                <a:lnTo>
                  <a:pt x="1613535" y="790752"/>
                </a:lnTo>
                <a:lnTo>
                  <a:pt x="247294" y="0"/>
                </a:lnTo>
                <a:lnTo>
                  <a:pt x="0" y="0"/>
                </a:lnTo>
                <a:lnTo>
                  <a:pt x="1644497" y="951826"/>
                </a:lnTo>
                <a:lnTo>
                  <a:pt x="1651774" y="955422"/>
                </a:lnTo>
                <a:lnTo>
                  <a:pt x="1659424" y="958021"/>
                </a:lnTo>
                <a:lnTo>
                  <a:pt x="1667348" y="959595"/>
                </a:lnTo>
                <a:lnTo>
                  <a:pt x="1675447" y="960119"/>
                </a:lnTo>
                <a:lnTo>
                  <a:pt x="1699544" y="955251"/>
                </a:lnTo>
                <a:lnTo>
                  <a:pt x="1719224" y="941974"/>
                </a:lnTo>
                <a:lnTo>
                  <a:pt x="1732493" y="922283"/>
                </a:lnTo>
                <a:lnTo>
                  <a:pt x="1737360" y="898169"/>
                </a:lnTo>
                <a:lnTo>
                  <a:pt x="1737360" y="0"/>
                </a:lnTo>
                <a:close/>
              </a:path>
            </a:pathLst>
          </a:custGeom>
          <a:solidFill>
            <a:srgbClr val="D48B2D"/>
          </a:solidFill>
        </p:spPr>
        <p:txBody>
          <a:bodyPr wrap="square" lIns="0" tIns="0" rIns="0" bIns="0" rtlCol="0"/>
          <a:lstStyle/>
          <a:p>
            <a:endParaRPr/>
          </a:p>
        </p:txBody>
      </p:sp>
      <p:sp>
        <p:nvSpPr>
          <p:cNvPr id="9" name="object 9">
            <a:extLst>
              <a:ext uri="{FF2B5EF4-FFF2-40B4-BE49-F238E27FC236}">
                <a16:creationId xmlns:a16="http://schemas.microsoft.com/office/drawing/2014/main" id="{5F090CA7-9107-3A92-5022-2AB05DDC8A4B}"/>
              </a:ext>
            </a:extLst>
          </p:cNvPr>
          <p:cNvSpPr/>
          <p:nvPr/>
        </p:nvSpPr>
        <p:spPr>
          <a:xfrm>
            <a:off x="0" y="2936748"/>
            <a:ext cx="160020" cy="553720"/>
          </a:xfrm>
          <a:custGeom>
            <a:avLst/>
            <a:gdLst/>
            <a:ahLst/>
            <a:cxnLst/>
            <a:rect l="l" t="t" r="r" b="b"/>
            <a:pathLst>
              <a:path w="160020" h="553720">
                <a:moveTo>
                  <a:pt x="0" y="0"/>
                </a:moveTo>
                <a:lnTo>
                  <a:pt x="0" y="553212"/>
                </a:lnTo>
                <a:lnTo>
                  <a:pt x="17919" y="543496"/>
                </a:lnTo>
                <a:lnTo>
                  <a:pt x="58215" y="511360"/>
                </a:lnTo>
                <a:lnTo>
                  <a:pt x="92866" y="473286"/>
                </a:lnTo>
                <a:lnTo>
                  <a:pt x="121121" y="430025"/>
                </a:lnTo>
                <a:lnTo>
                  <a:pt x="142232" y="382325"/>
                </a:lnTo>
                <a:lnTo>
                  <a:pt x="155448" y="330935"/>
                </a:lnTo>
                <a:lnTo>
                  <a:pt x="160020" y="276606"/>
                </a:lnTo>
                <a:lnTo>
                  <a:pt x="155448" y="222276"/>
                </a:lnTo>
                <a:lnTo>
                  <a:pt x="142232" y="170886"/>
                </a:lnTo>
                <a:lnTo>
                  <a:pt x="121121" y="123186"/>
                </a:lnTo>
                <a:lnTo>
                  <a:pt x="92866" y="79925"/>
                </a:lnTo>
                <a:lnTo>
                  <a:pt x="58215" y="41851"/>
                </a:lnTo>
                <a:lnTo>
                  <a:pt x="17919" y="9715"/>
                </a:lnTo>
                <a:lnTo>
                  <a:pt x="0" y="0"/>
                </a:lnTo>
                <a:close/>
              </a:path>
            </a:pathLst>
          </a:custGeom>
          <a:solidFill>
            <a:srgbClr val="7B5FC5"/>
          </a:solidFill>
        </p:spPr>
        <p:txBody>
          <a:bodyPr wrap="square" lIns="0" tIns="0" rIns="0" bIns="0" rtlCol="0"/>
          <a:lstStyle/>
          <a:p>
            <a:endParaRPr/>
          </a:p>
        </p:txBody>
      </p:sp>
      <p:sp>
        <p:nvSpPr>
          <p:cNvPr id="10" name="object 10">
            <a:extLst>
              <a:ext uri="{FF2B5EF4-FFF2-40B4-BE49-F238E27FC236}">
                <a16:creationId xmlns:a16="http://schemas.microsoft.com/office/drawing/2014/main" id="{71FB5463-27C3-5217-1518-2C0AA3AAA905}"/>
              </a:ext>
            </a:extLst>
          </p:cNvPr>
          <p:cNvSpPr/>
          <p:nvPr/>
        </p:nvSpPr>
        <p:spPr>
          <a:xfrm>
            <a:off x="3" y="5835396"/>
            <a:ext cx="1548765" cy="1022985"/>
          </a:xfrm>
          <a:custGeom>
            <a:avLst/>
            <a:gdLst/>
            <a:ahLst/>
            <a:cxnLst/>
            <a:rect l="l" t="t" r="r" b="b"/>
            <a:pathLst>
              <a:path w="1548765" h="1022984">
                <a:moveTo>
                  <a:pt x="1486458" y="0"/>
                </a:moveTo>
                <a:lnTo>
                  <a:pt x="0" y="0"/>
                </a:lnTo>
                <a:lnTo>
                  <a:pt x="0" y="123850"/>
                </a:lnTo>
                <a:lnTo>
                  <a:pt x="1424533" y="123850"/>
                </a:lnTo>
                <a:lnTo>
                  <a:pt x="1424533" y="1022603"/>
                </a:lnTo>
                <a:lnTo>
                  <a:pt x="1548384" y="1022603"/>
                </a:lnTo>
                <a:lnTo>
                  <a:pt x="1548384" y="61925"/>
                </a:lnTo>
                <a:lnTo>
                  <a:pt x="1543517" y="37820"/>
                </a:lnTo>
                <a:lnTo>
                  <a:pt x="1530246" y="18137"/>
                </a:lnTo>
                <a:lnTo>
                  <a:pt x="1510563" y="4866"/>
                </a:lnTo>
                <a:lnTo>
                  <a:pt x="1486458" y="0"/>
                </a:lnTo>
                <a:close/>
              </a:path>
            </a:pathLst>
          </a:custGeom>
          <a:solidFill>
            <a:srgbClr val="D48B2D"/>
          </a:solidFill>
        </p:spPr>
        <p:txBody>
          <a:bodyPr wrap="square" lIns="0" tIns="0" rIns="0" bIns="0" rtlCol="0"/>
          <a:lstStyle/>
          <a:p>
            <a:endParaRPr/>
          </a:p>
        </p:txBody>
      </p:sp>
      <p:grpSp>
        <p:nvGrpSpPr>
          <p:cNvPr id="11" name="object 11">
            <a:extLst>
              <a:ext uri="{FF2B5EF4-FFF2-40B4-BE49-F238E27FC236}">
                <a16:creationId xmlns:a16="http://schemas.microsoft.com/office/drawing/2014/main" id="{FB575552-47B2-AB72-0FF1-5F0274B2632A}"/>
              </a:ext>
            </a:extLst>
          </p:cNvPr>
          <p:cNvGrpSpPr/>
          <p:nvPr/>
        </p:nvGrpSpPr>
        <p:grpSpPr>
          <a:xfrm>
            <a:off x="3404617" y="5718078"/>
            <a:ext cx="2293620" cy="1140460"/>
            <a:chOff x="3404617" y="5718078"/>
            <a:chExt cx="2293620" cy="1140460"/>
          </a:xfrm>
        </p:grpSpPr>
        <p:sp>
          <p:nvSpPr>
            <p:cNvPr id="12" name="object 12">
              <a:extLst>
                <a:ext uri="{FF2B5EF4-FFF2-40B4-BE49-F238E27FC236}">
                  <a16:creationId xmlns:a16="http://schemas.microsoft.com/office/drawing/2014/main" id="{ADC96C92-B371-7F63-9AEC-B375A47A3166}"/>
                </a:ext>
              </a:extLst>
            </p:cNvPr>
            <p:cNvSpPr/>
            <p:nvPr/>
          </p:nvSpPr>
          <p:spPr>
            <a:xfrm>
              <a:off x="3404617" y="5718078"/>
              <a:ext cx="1772285" cy="1140460"/>
            </a:xfrm>
            <a:custGeom>
              <a:avLst/>
              <a:gdLst/>
              <a:ahLst/>
              <a:cxnLst/>
              <a:rect l="l" t="t" r="r" b="b"/>
              <a:pathLst>
                <a:path w="1772285" h="1140459">
                  <a:moveTo>
                    <a:pt x="209981" y="762914"/>
                  </a:moveTo>
                  <a:lnTo>
                    <a:pt x="160504" y="778552"/>
                  </a:lnTo>
                  <a:lnTo>
                    <a:pt x="124369" y="835978"/>
                  </a:lnTo>
                  <a:lnTo>
                    <a:pt x="101474" y="879981"/>
                  </a:lnTo>
                  <a:lnTo>
                    <a:pt x="79982" y="924658"/>
                  </a:lnTo>
                  <a:lnTo>
                    <a:pt x="59905" y="969975"/>
                  </a:lnTo>
                  <a:lnTo>
                    <a:pt x="0" y="1139926"/>
                  </a:lnTo>
                  <a:lnTo>
                    <a:pt x="134442" y="1139926"/>
                  </a:lnTo>
                  <a:lnTo>
                    <a:pt x="176872" y="1019556"/>
                  </a:lnTo>
                  <a:lnTo>
                    <a:pt x="195341" y="977874"/>
                  </a:lnTo>
                  <a:lnTo>
                    <a:pt x="215115" y="936783"/>
                  </a:lnTo>
                  <a:lnTo>
                    <a:pt x="236180" y="896312"/>
                  </a:lnTo>
                  <a:lnTo>
                    <a:pt x="258521" y="856488"/>
                  </a:lnTo>
                  <a:lnTo>
                    <a:pt x="265998" y="832397"/>
                  </a:lnTo>
                  <a:lnTo>
                    <a:pt x="252529" y="786525"/>
                  </a:lnTo>
                  <a:lnTo>
                    <a:pt x="217919" y="763816"/>
                  </a:lnTo>
                  <a:lnTo>
                    <a:pt x="209981" y="762914"/>
                  </a:lnTo>
                  <a:close/>
                </a:path>
                <a:path w="1772285" h="1140459">
                  <a:moveTo>
                    <a:pt x="838530" y="161251"/>
                  </a:moveTo>
                  <a:lnTo>
                    <a:pt x="770140" y="190835"/>
                  </a:lnTo>
                  <a:lnTo>
                    <a:pt x="726858" y="215086"/>
                  </a:lnTo>
                  <a:lnTo>
                    <a:pt x="684368" y="240654"/>
                  </a:lnTo>
                  <a:lnTo>
                    <a:pt x="642700" y="267519"/>
                  </a:lnTo>
                  <a:lnTo>
                    <a:pt x="601885" y="295659"/>
                  </a:lnTo>
                  <a:lnTo>
                    <a:pt x="561950" y="325056"/>
                  </a:lnTo>
                  <a:lnTo>
                    <a:pt x="522928" y="355690"/>
                  </a:lnTo>
                  <a:lnTo>
                    <a:pt x="484847" y="387540"/>
                  </a:lnTo>
                  <a:lnTo>
                    <a:pt x="462935" y="430863"/>
                  </a:lnTo>
                  <a:lnTo>
                    <a:pt x="465775" y="455013"/>
                  </a:lnTo>
                  <a:lnTo>
                    <a:pt x="488140" y="486373"/>
                  </a:lnTo>
                  <a:lnTo>
                    <a:pt x="526389" y="499059"/>
                  </a:lnTo>
                  <a:lnTo>
                    <a:pt x="526681" y="499059"/>
                  </a:lnTo>
                  <a:lnTo>
                    <a:pt x="568223" y="484009"/>
                  </a:lnTo>
                  <a:lnTo>
                    <a:pt x="608348" y="450536"/>
                  </a:lnTo>
                  <a:lnTo>
                    <a:pt x="649600" y="418528"/>
                  </a:lnTo>
                  <a:lnTo>
                    <a:pt x="691940" y="388014"/>
                  </a:lnTo>
                  <a:lnTo>
                    <a:pt x="735326" y="359021"/>
                  </a:lnTo>
                  <a:lnTo>
                    <a:pt x="779718" y="331577"/>
                  </a:lnTo>
                  <a:lnTo>
                    <a:pt x="825076" y="305709"/>
                  </a:lnTo>
                  <a:lnTo>
                    <a:pt x="871359" y="281444"/>
                  </a:lnTo>
                  <a:lnTo>
                    <a:pt x="891215" y="265859"/>
                  </a:lnTo>
                  <a:lnTo>
                    <a:pt x="903141" y="244613"/>
                  </a:lnTo>
                  <a:lnTo>
                    <a:pt x="906228" y="220449"/>
                  </a:lnTo>
                  <a:lnTo>
                    <a:pt x="899566" y="196113"/>
                  </a:lnTo>
                  <a:lnTo>
                    <a:pt x="888507" y="180513"/>
                  </a:lnTo>
                  <a:lnTo>
                    <a:pt x="873877" y="169248"/>
                  </a:lnTo>
                  <a:lnTo>
                    <a:pt x="856832" y="162700"/>
                  </a:lnTo>
                  <a:lnTo>
                    <a:pt x="838530" y="161251"/>
                  </a:lnTo>
                  <a:close/>
                </a:path>
                <a:path w="1772285" h="1140459">
                  <a:moveTo>
                    <a:pt x="1516037" y="0"/>
                  </a:moveTo>
                  <a:lnTo>
                    <a:pt x="1466470" y="1061"/>
                  </a:lnTo>
                  <a:lnTo>
                    <a:pt x="1416948" y="3656"/>
                  </a:lnTo>
                  <a:lnTo>
                    <a:pt x="1367507" y="7781"/>
                  </a:lnTo>
                  <a:lnTo>
                    <a:pt x="1318183" y="13436"/>
                  </a:lnTo>
                  <a:lnTo>
                    <a:pt x="1275911" y="37357"/>
                  </a:lnTo>
                  <a:lnTo>
                    <a:pt x="1262938" y="84137"/>
                  </a:lnTo>
                  <a:lnTo>
                    <a:pt x="1269980" y="106356"/>
                  </a:lnTo>
                  <a:lnTo>
                    <a:pt x="1284050" y="124055"/>
                  </a:lnTo>
                  <a:lnTo>
                    <a:pt x="1303424" y="135717"/>
                  </a:lnTo>
                  <a:lnTo>
                    <a:pt x="1326375" y="139827"/>
                  </a:lnTo>
                  <a:lnTo>
                    <a:pt x="1329182" y="139852"/>
                  </a:lnTo>
                  <a:lnTo>
                    <a:pt x="1331988" y="139687"/>
                  </a:lnTo>
                  <a:lnTo>
                    <a:pt x="1334770" y="139344"/>
                  </a:lnTo>
                  <a:lnTo>
                    <a:pt x="1386669" y="133505"/>
                  </a:lnTo>
                  <a:lnTo>
                    <a:pt x="1438703" y="129507"/>
                  </a:lnTo>
                  <a:lnTo>
                    <a:pt x="1490822" y="127351"/>
                  </a:lnTo>
                  <a:lnTo>
                    <a:pt x="1743378" y="127038"/>
                  </a:lnTo>
                  <a:lnTo>
                    <a:pt x="1746423" y="125604"/>
                  </a:lnTo>
                  <a:lnTo>
                    <a:pt x="1762959" y="107718"/>
                  </a:lnTo>
                  <a:lnTo>
                    <a:pt x="1771662" y="84035"/>
                  </a:lnTo>
                  <a:lnTo>
                    <a:pt x="1770492" y="58840"/>
                  </a:lnTo>
                  <a:lnTo>
                    <a:pt x="1742207" y="20283"/>
                  </a:lnTo>
                  <a:lnTo>
                    <a:pt x="1714030" y="11061"/>
                  </a:lnTo>
                  <a:lnTo>
                    <a:pt x="1664641" y="5998"/>
                  </a:lnTo>
                  <a:lnTo>
                    <a:pt x="1615157" y="2468"/>
                  </a:lnTo>
                  <a:lnTo>
                    <a:pt x="1565611" y="469"/>
                  </a:lnTo>
                  <a:lnTo>
                    <a:pt x="1516037" y="0"/>
                  </a:lnTo>
                  <a:close/>
                </a:path>
                <a:path w="1772285" h="1140459">
                  <a:moveTo>
                    <a:pt x="1743378" y="127038"/>
                  </a:moveTo>
                  <a:lnTo>
                    <a:pt x="1542978" y="127038"/>
                  </a:lnTo>
                  <a:lnTo>
                    <a:pt x="1595120" y="128569"/>
                  </a:lnTo>
                  <a:lnTo>
                    <a:pt x="1647201" y="131942"/>
                  </a:lnTo>
                  <a:lnTo>
                    <a:pt x="1699171" y="137160"/>
                  </a:lnTo>
                  <a:lnTo>
                    <a:pt x="1724383" y="135987"/>
                  </a:lnTo>
                  <a:lnTo>
                    <a:pt x="1743378" y="127038"/>
                  </a:lnTo>
                  <a:close/>
                </a:path>
              </a:pathLst>
            </a:custGeom>
            <a:solidFill>
              <a:srgbClr val="7B5FC5"/>
            </a:solidFill>
          </p:spPr>
          <p:txBody>
            <a:bodyPr wrap="square" lIns="0" tIns="0" rIns="0" bIns="0" rtlCol="0"/>
            <a:lstStyle/>
            <a:p>
              <a:endParaRPr/>
            </a:p>
          </p:txBody>
        </p:sp>
        <p:sp>
          <p:nvSpPr>
            <p:cNvPr id="13" name="object 13">
              <a:extLst>
                <a:ext uri="{FF2B5EF4-FFF2-40B4-BE49-F238E27FC236}">
                  <a16:creationId xmlns:a16="http://schemas.microsoft.com/office/drawing/2014/main" id="{DEF0C2CF-7A07-C41C-72CE-83D492F31DB6}"/>
                </a:ext>
              </a:extLst>
            </p:cNvPr>
            <p:cNvSpPr/>
            <p:nvPr/>
          </p:nvSpPr>
          <p:spPr>
            <a:xfrm>
              <a:off x="4133088" y="6259068"/>
              <a:ext cx="1565275" cy="599440"/>
            </a:xfrm>
            <a:custGeom>
              <a:avLst/>
              <a:gdLst/>
              <a:ahLst/>
              <a:cxnLst/>
              <a:rect l="l" t="t" r="r" b="b"/>
              <a:pathLst>
                <a:path w="1565275" h="599440">
                  <a:moveTo>
                    <a:pt x="782574" y="0"/>
                  </a:moveTo>
                  <a:lnTo>
                    <a:pt x="732729" y="1470"/>
                  </a:lnTo>
                  <a:lnTo>
                    <a:pt x="683685" y="5826"/>
                  </a:lnTo>
                  <a:lnTo>
                    <a:pt x="635530" y="12982"/>
                  </a:lnTo>
                  <a:lnTo>
                    <a:pt x="588351" y="22851"/>
                  </a:lnTo>
                  <a:lnTo>
                    <a:pt x="542236" y="35349"/>
                  </a:lnTo>
                  <a:lnTo>
                    <a:pt x="497273" y="50391"/>
                  </a:lnTo>
                  <a:lnTo>
                    <a:pt x="453550" y="67890"/>
                  </a:lnTo>
                  <a:lnTo>
                    <a:pt x="411154" y="87762"/>
                  </a:lnTo>
                  <a:lnTo>
                    <a:pt x="370173" y="109922"/>
                  </a:lnTo>
                  <a:lnTo>
                    <a:pt x="330695" y="134283"/>
                  </a:lnTo>
                  <a:lnTo>
                    <a:pt x="292808" y="160761"/>
                  </a:lnTo>
                  <a:lnTo>
                    <a:pt x="256599" y="189269"/>
                  </a:lnTo>
                  <a:lnTo>
                    <a:pt x="222156" y="219724"/>
                  </a:lnTo>
                  <a:lnTo>
                    <a:pt x="189567" y="252038"/>
                  </a:lnTo>
                  <a:lnTo>
                    <a:pt x="158921" y="286128"/>
                  </a:lnTo>
                  <a:lnTo>
                    <a:pt x="130303" y="321907"/>
                  </a:lnTo>
                  <a:lnTo>
                    <a:pt x="103803" y="359291"/>
                  </a:lnTo>
                  <a:lnTo>
                    <a:pt x="79508" y="398193"/>
                  </a:lnTo>
                  <a:lnTo>
                    <a:pt x="57505" y="438528"/>
                  </a:lnTo>
                  <a:lnTo>
                    <a:pt x="37884" y="480212"/>
                  </a:lnTo>
                  <a:lnTo>
                    <a:pt x="0" y="598931"/>
                  </a:lnTo>
                  <a:lnTo>
                    <a:pt x="1565148" y="598931"/>
                  </a:lnTo>
                  <a:lnTo>
                    <a:pt x="1527263" y="480212"/>
                  </a:lnTo>
                  <a:lnTo>
                    <a:pt x="1507642" y="438528"/>
                  </a:lnTo>
                  <a:lnTo>
                    <a:pt x="1485639" y="398193"/>
                  </a:lnTo>
                  <a:lnTo>
                    <a:pt x="1461344" y="359291"/>
                  </a:lnTo>
                  <a:lnTo>
                    <a:pt x="1434844" y="321907"/>
                  </a:lnTo>
                  <a:lnTo>
                    <a:pt x="1406226" y="286128"/>
                  </a:lnTo>
                  <a:lnTo>
                    <a:pt x="1375580" y="252038"/>
                  </a:lnTo>
                  <a:lnTo>
                    <a:pt x="1342991" y="219724"/>
                  </a:lnTo>
                  <a:lnTo>
                    <a:pt x="1308548" y="189269"/>
                  </a:lnTo>
                  <a:lnTo>
                    <a:pt x="1272339" y="160761"/>
                  </a:lnTo>
                  <a:lnTo>
                    <a:pt x="1234452" y="134283"/>
                  </a:lnTo>
                  <a:lnTo>
                    <a:pt x="1194974" y="109922"/>
                  </a:lnTo>
                  <a:lnTo>
                    <a:pt x="1153993" y="87762"/>
                  </a:lnTo>
                  <a:lnTo>
                    <a:pt x="1111597" y="67890"/>
                  </a:lnTo>
                  <a:lnTo>
                    <a:pt x="1067874" y="50391"/>
                  </a:lnTo>
                  <a:lnTo>
                    <a:pt x="1022911" y="35349"/>
                  </a:lnTo>
                  <a:lnTo>
                    <a:pt x="976796" y="22851"/>
                  </a:lnTo>
                  <a:lnTo>
                    <a:pt x="929617" y="12982"/>
                  </a:lnTo>
                  <a:lnTo>
                    <a:pt x="881462" y="5826"/>
                  </a:lnTo>
                  <a:lnTo>
                    <a:pt x="832418" y="1470"/>
                  </a:lnTo>
                  <a:lnTo>
                    <a:pt x="782574" y="0"/>
                  </a:lnTo>
                  <a:close/>
                </a:path>
              </a:pathLst>
            </a:custGeom>
            <a:solidFill>
              <a:srgbClr val="96BD48"/>
            </a:solidFill>
          </p:spPr>
          <p:txBody>
            <a:bodyPr wrap="square" lIns="0" tIns="0" rIns="0" bIns="0" rtlCol="0"/>
            <a:lstStyle/>
            <a:p>
              <a:endParaRPr/>
            </a:p>
          </p:txBody>
        </p:sp>
      </p:grpSp>
      <p:sp>
        <p:nvSpPr>
          <p:cNvPr id="16" name="TextBox 15">
            <a:extLst>
              <a:ext uri="{FF2B5EF4-FFF2-40B4-BE49-F238E27FC236}">
                <a16:creationId xmlns:a16="http://schemas.microsoft.com/office/drawing/2014/main" id="{AD74C4C0-5369-86AC-7DD0-F6E49159E981}"/>
              </a:ext>
            </a:extLst>
          </p:cNvPr>
          <p:cNvSpPr txBox="1"/>
          <p:nvPr/>
        </p:nvSpPr>
        <p:spPr>
          <a:xfrm>
            <a:off x="7162799" y="1828800"/>
            <a:ext cx="5029198" cy="4154984"/>
          </a:xfrm>
          <a:prstGeom prst="rect">
            <a:avLst/>
          </a:prstGeom>
          <a:noFill/>
        </p:spPr>
        <p:txBody>
          <a:bodyPr wrap="square" rtlCol="0">
            <a:spAutoFit/>
          </a:bodyPr>
          <a:lstStyle/>
          <a:p>
            <a:pPr marL="342900" indent="-342900">
              <a:buFont typeface="Arial" panose="020B0604020202020204" pitchFamily="34" charset="0"/>
              <a:buChar char="•"/>
            </a:pPr>
            <a:r>
              <a:rPr lang="en-US" sz="2200" b="0" i="0" dirty="0">
                <a:solidFill>
                  <a:srgbClr val="202124"/>
                </a:solidFill>
                <a:effectLst/>
              </a:rPr>
              <a:t>Exploratory Data Analysis (EDA) is a crucial step in data analysis where the main goal is to understand the characteristics of the data at hand.</a:t>
            </a:r>
          </a:p>
          <a:p>
            <a:pPr marL="342900" indent="-342900">
              <a:buFont typeface="Arial" panose="020B0604020202020204" pitchFamily="34" charset="0"/>
              <a:buChar char="•"/>
            </a:pPr>
            <a:endParaRPr lang="en-US" sz="2200" b="0" i="0" dirty="0">
              <a:solidFill>
                <a:srgbClr val="202124"/>
              </a:solidFill>
              <a:effectLst/>
            </a:endParaRPr>
          </a:p>
          <a:p>
            <a:pPr marL="342900" indent="-342900">
              <a:buFont typeface="Arial" panose="020B0604020202020204" pitchFamily="34" charset="0"/>
              <a:buChar char="•"/>
            </a:pPr>
            <a:r>
              <a:rPr lang="en-US" sz="2200" b="0" i="0" dirty="0">
                <a:solidFill>
                  <a:srgbClr val="202124"/>
                </a:solidFill>
                <a:effectLst/>
              </a:rPr>
              <a:t> Depending on the number of variables being analyzed simultaneously, EDA can be classified into three main types:</a:t>
            </a:r>
          </a:p>
          <a:p>
            <a:pPr algn="just"/>
            <a:endParaRPr lang="en-US" sz="2200" b="0" i="0" dirty="0">
              <a:solidFill>
                <a:srgbClr val="202124"/>
              </a:solidFill>
              <a:effectLst/>
            </a:endParaRPr>
          </a:p>
          <a:p>
            <a:pPr algn="just"/>
            <a:r>
              <a:rPr lang="en-US" sz="2200" b="0" i="0" dirty="0">
                <a:solidFill>
                  <a:srgbClr val="202124"/>
                </a:solidFill>
                <a:effectLst/>
              </a:rPr>
              <a:t>     1.Univariate</a:t>
            </a:r>
          </a:p>
          <a:p>
            <a:pPr algn="just"/>
            <a:r>
              <a:rPr lang="en-US" sz="2200" b="0" i="0" dirty="0">
                <a:solidFill>
                  <a:srgbClr val="202124"/>
                </a:solidFill>
                <a:effectLst/>
              </a:rPr>
              <a:t>     2.Bivariate</a:t>
            </a:r>
          </a:p>
          <a:p>
            <a:pPr algn="just"/>
            <a:r>
              <a:rPr lang="en-US" sz="2200" dirty="0">
                <a:solidFill>
                  <a:srgbClr val="202124"/>
                </a:solidFill>
              </a:rPr>
              <a:t>     3.M</a:t>
            </a:r>
            <a:r>
              <a:rPr lang="en-US" sz="2200" b="0" i="0" dirty="0">
                <a:solidFill>
                  <a:srgbClr val="202124"/>
                </a:solidFill>
                <a:effectLst/>
              </a:rPr>
              <a:t>ultivariate </a:t>
            </a:r>
            <a:endParaRPr lang="en-US" sz="2200" dirty="0"/>
          </a:p>
        </p:txBody>
      </p:sp>
    </p:spTree>
    <p:extLst>
      <p:ext uri="{BB962C8B-B14F-4D97-AF65-F5344CB8AC3E}">
        <p14:creationId xmlns:p14="http://schemas.microsoft.com/office/powerpoint/2010/main" val="614439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133955"/>
            <a:ext cx="10287000" cy="690574"/>
          </a:xfrm>
          <a:prstGeom prst="rect">
            <a:avLst/>
          </a:prstGeom>
        </p:spPr>
        <p:txBody>
          <a:bodyPr vert="horz" wrap="square" lIns="0" tIns="13335" rIns="0" bIns="0" rtlCol="0">
            <a:spAutoFit/>
          </a:bodyPr>
          <a:lstStyle/>
          <a:p>
            <a:pPr marL="12700">
              <a:lnSpc>
                <a:spcPct val="100000"/>
              </a:lnSpc>
              <a:spcBef>
                <a:spcPts val="105"/>
              </a:spcBef>
            </a:pPr>
            <a:r>
              <a:rPr lang="en-US" sz="4400" i="0" spc="-30" dirty="0">
                <a:latin typeface="Calibri Light"/>
                <a:cs typeface="Calibri Light"/>
              </a:rPr>
              <a:t>UNIVARIATE ANALYSIS – Price Distribution</a:t>
            </a:r>
            <a:endParaRPr sz="4400" dirty="0">
              <a:latin typeface="Calibri Light"/>
              <a:cs typeface="Calibri Light"/>
            </a:endParaRPr>
          </a:p>
        </p:txBody>
      </p:sp>
      <p:pic>
        <p:nvPicPr>
          <p:cNvPr id="5" name="object 5"/>
          <p:cNvPicPr/>
          <p:nvPr/>
        </p:nvPicPr>
        <p:blipFill>
          <a:blip r:embed="rId2" cstate="print"/>
          <a:stretch>
            <a:fillRect/>
          </a:stretch>
        </p:blipFill>
        <p:spPr>
          <a:xfrm>
            <a:off x="10625327" y="6260591"/>
            <a:ext cx="1566671" cy="597407"/>
          </a:xfrm>
          <a:prstGeom prst="rect">
            <a:avLst/>
          </a:prstGeom>
        </p:spPr>
      </p:pic>
      <p:pic>
        <p:nvPicPr>
          <p:cNvPr id="6" name="Content Placeholder 4">
            <a:extLst>
              <a:ext uri="{FF2B5EF4-FFF2-40B4-BE49-F238E27FC236}">
                <a16:creationId xmlns:a16="http://schemas.microsoft.com/office/drawing/2014/main" id="{082EB651-3CF0-ECA9-3D80-45EF4472F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07" y="1066800"/>
            <a:ext cx="4688958" cy="2585323"/>
          </a:xfrm>
          <a:prstGeom prst="rect">
            <a:avLst/>
          </a:prstGeom>
        </p:spPr>
      </p:pic>
      <p:sp>
        <p:nvSpPr>
          <p:cNvPr id="7" name="TextBox 6">
            <a:extLst>
              <a:ext uri="{FF2B5EF4-FFF2-40B4-BE49-F238E27FC236}">
                <a16:creationId xmlns:a16="http://schemas.microsoft.com/office/drawing/2014/main" id="{2416BB7B-49FA-B54D-2031-69424AAC9E81}"/>
              </a:ext>
            </a:extLst>
          </p:cNvPr>
          <p:cNvSpPr txBox="1"/>
          <p:nvPr/>
        </p:nvSpPr>
        <p:spPr>
          <a:xfrm>
            <a:off x="6477000" y="1524000"/>
            <a:ext cx="5300330" cy="2585323"/>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sz="2400" dirty="0"/>
              <a:t>This graph and boxplot shows the price distribution of houses and shows most houses cost less than 1000000</a:t>
            </a:r>
          </a:p>
        </p:txBody>
      </p:sp>
      <p:pic>
        <p:nvPicPr>
          <p:cNvPr id="9" name="Picture 8">
            <a:extLst>
              <a:ext uri="{FF2B5EF4-FFF2-40B4-BE49-F238E27FC236}">
                <a16:creationId xmlns:a16="http://schemas.microsoft.com/office/drawing/2014/main" id="{9E814A6F-8BEC-869A-6F71-2A13CD638E5A}"/>
              </a:ext>
            </a:extLst>
          </p:cNvPr>
          <p:cNvPicPr>
            <a:picLocks noChangeAspect="1"/>
          </p:cNvPicPr>
          <p:nvPr/>
        </p:nvPicPr>
        <p:blipFill>
          <a:blip r:embed="rId4"/>
          <a:stretch>
            <a:fillRect/>
          </a:stretch>
        </p:blipFill>
        <p:spPr>
          <a:xfrm>
            <a:off x="425017" y="3894394"/>
            <a:ext cx="4972893" cy="264667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220</TotalTime>
  <Words>2048</Words>
  <Application>Microsoft Office PowerPoint</Application>
  <PresentationFormat>Widescreen</PresentationFormat>
  <Paragraphs>207</Paragraphs>
  <Slides>27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Aptos</vt:lpstr>
      <vt:lpstr>Arial</vt:lpstr>
      <vt:lpstr>Calibri</vt:lpstr>
      <vt:lpstr>Calibri Light</vt:lpstr>
      <vt:lpstr>Roboto</vt:lpstr>
      <vt:lpstr>system-ui</vt:lpstr>
      <vt:lpstr>Wingdings</vt:lpstr>
      <vt:lpstr>Office Theme</vt:lpstr>
      <vt:lpstr>PROPERTY PRICE  PREDICTION TO AGENCIES</vt:lpstr>
      <vt:lpstr>PowerPoint Presentation</vt:lpstr>
      <vt:lpstr>OUTLINE</vt:lpstr>
      <vt:lpstr>PROJECT OVERVIEW</vt:lpstr>
      <vt:lpstr>  1. Identify Key Factors Influencing House Prices</vt:lpstr>
      <vt:lpstr>DATA UNDERSTANDING</vt:lpstr>
      <vt:lpstr>DATA CLEANING &amp; PREPARATION</vt:lpstr>
      <vt:lpstr>PowerPoint Presentation</vt:lpstr>
      <vt:lpstr>UNIVARIATE ANALYSIS – Price Distribution</vt:lpstr>
      <vt:lpstr> BIVARIATE ANALYSIS – Price vs Rooms</vt:lpstr>
      <vt:lpstr>BIVARIATE ANALYSIS –Price vs Space</vt:lpstr>
      <vt:lpstr>BIVARIATE ANALYSIS- Price vs Grade</vt:lpstr>
      <vt:lpstr>MULTIVARIATE ANALYSIS- PRICE VS ALL FEATURES</vt:lpstr>
      <vt:lpstr>PowerPoint Presentation</vt:lpstr>
      <vt:lpstr>DESCRIPTIVE ANALYSIS</vt:lpstr>
      <vt:lpstr>Correlation Matrix</vt:lpstr>
      <vt:lpstr>Distribution Analysis</vt:lpstr>
      <vt:lpstr>Inferential Statistics using Hypothesis Testing and Analysis of Variance </vt:lpstr>
      <vt:lpstr>Multicollinearity</vt:lpstr>
      <vt:lpstr>PowerPoint Presentation</vt:lpstr>
      <vt:lpstr>Polynomial regression</vt:lpstr>
      <vt:lpstr>Regression Results</vt:lpstr>
      <vt:lpstr>CONCLUSIONS</vt:lpstr>
      <vt:lpstr>RECOMMENDATIONS</vt:lpstr>
      <vt:lpstr>RECOMMENDATIONS TO THE STAKEHOLDERS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Maureen Kariuki</dc:creator>
  <cp:lastModifiedBy>Monica Mwangi</cp:lastModifiedBy>
  <cp:revision>2</cp:revision>
  <dcterms:created xsi:type="dcterms:W3CDTF">2024-04-07T16:43:44Z</dcterms:created>
  <dcterms:modified xsi:type="dcterms:W3CDTF">2024-04-07T20:25:27Z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2023-06-02T00:00:00Z</vt:filetime>
  </property>
  <property fmtid="{D5CDD505-2E9C-101B-9397-08002B2CF9AE}" pid="3" name="Creator">
    <vt:lpwstr>Acrobat PDFMaker 22 for PowerPoint</vt:lpwstr>
  </property>
  <property fmtid="{D5CDD505-2E9C-101B-9397-08002B2CF9AE}" pid="4" name="LastSaved">
    <vt:filetime>2024-04-07T00:00:00Z</vt:filetime>
  </property>
  <property fmtid="{D5CDD505-2E9C-101B-9397-08002B2CF9AE}" pid="5" name="MSIP_Label_aad78194-9324-40d0-8e04-743ed3463f0f_Enabled">
    <vt:lpwstr>true</vt:lpwstr>
  </property>
  <property fmtid="{D5CDD505-2E9C-101B-9397-08002B2CF9AE}" pid="6" name="MSIP_Label_aad78194-9324-40d0-8e04-743ed3463f0f_SetDate">
    <vt:lpwstr>2024-04-07T16:45:16Z</vt:lpwstr>
  </property>
  <property fmtid="{D5CDD505-2E9C-101B-9397-08002B2CF9AE}" pid="7" name="MSIP_Label_aad78194-9324-40d0-8e04-743ed3463f0f_Method">
    <vt:lpwstr>Privileged</vt:lpwstr>
  </property>
  <property fmtid="{D5CDD505-2E9C-101B-9397-08002B2CF9AE}" pid="8" name="MSIP_Label_aad78194-9324-40d0-8e04-743ed3463f0f_Name">
    <vt:lpwstr>Public</vt:lpwstr>
  </property>
  <property fmtid="{D5CDD505-2E9C-101B-9397-08002B2CF9AE}" pid="9" name="MSIP_Label_aad78194-9324-40d0-8e04-743ed3463f0f_SiteId">
    <vt:lpwstr>1f037e95-4ee7-4593-8770-09ff664dd21a</vt:lpwstr>
  </property>
  <property fmtid="{D5CDD505-2E9C-101B-9397-08002B2CF9AE}" pid="10" name="MSIP_Label_aad78194-9324-40d0-8e04-743ed3463f0f_ActionId">
    <vt:lpwstr>37cd3439-639e-4b97-9a5e-00c3b9a01851</vt:lpwstr>
  </property>
  <property fmtid="{D5CDD505-2E9C-101B-9397-08002B2CF9AE}" pid="11" name="MSIP_Label_aad78194-9324-40d0-8e04-743ed3463f0f_ContentBits">
    <vt:lpwstr>0</vt:lpwstr>
  </property>
</Properties>
</file>